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23"/>
  </p:notesMasterIdLst>
  <p:handoutMasterIdLst>
    <p:handoutMasterId r:id="rId24"/>
  </p:handoutMasterIdLst>
  <p:sldIdLst>
    <p:sldId id="257" r:id="rId2"/>
    <p:sldId id="259" r:id="rId3"/>
    <p:sldId id="260" r:id="rId4"/>
    <p:sldId id="261" r:id="rId5"/>
    <p:sldId id="283" r:id="rId6"/>
    <p:sldId id="284" r:id="rId7"/>
    <p:sldId id="286" r:id="rId8"/>
    <p:sldId id="287" r:id="rId9"/>
    <p:sldId id="288" r:id="rId10"/>
    <p:sldId id="291" r:id="rId11"/>
    <p:sldId id="297" r:id="rId12"/>
    <p:sldId id="292" r:id="rId13"/>
    <p:sldId id="295" r:id="rId14"/>
    <p:sldId id="296" r:id="rId15"/>
    <p:sldId id="298" r:id="rId16"/>
    <p:sldId id="299" r:id="rId17"/>
    <p:sldId id="302" r:id="rId18"/>
    <p:sldId id="301" r:id="rId19"/>
    <p:sldId id="300" r:id="rId20"/>
    <p:sldId id="303" r:id="rId21"/>
    <p:sldId id="28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07">
          <p15:clr>
            <a:srgbClr val="A4A3A4"/>
          </p15:clr>
        </p15:guide>
        <p15:guide id="2" pos="375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nis" initials="D"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showGuides="1">
      <p:cViewPr varScale="1">
        <p:scale>
          <a:sx n="75" d="100"/>
          <a:sy n="75" d="100"/>
        </p:scale>
        <p:origin x="974" y="67"/>
      </p:cViewPr>
      <p:guideLst>
        <p:guide orient="horz" pos="2007"/>
        <p:guide pos="375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1-17T08:37:27.175" idx="1">
    <p:pos x="10" y="10"/>
    <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2022/5/23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C66F4-C0AC-4186-A0B7-7FC70AE2EB7A}" type="datetimeFigureOut">
              <a:rPr lang="zh-CN" altLang="en-US" smtClean="0"/>
              <a:t>2022/5/23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Click to edit Master text style</a:t>
            </a:r>
          </a:p>
          <a:p>
            <a:pPr lvl="1"/>
            <a:r>
              <a:rPr lang="zh-CN" altLang="en-US"/>
              <a:t>Second level</a:t>
            </a:r>
          </a:p>
          <a:p>
            <a:pPr lvl="2"/>
            <a:r>
              <a:rPr lang="zh-CN" altLang="en-US"/>
              <a:t>Third level</a:t>
            </a:r>
          </a:p>
          <a:p>
            <a:pPr lvl="3"/>
            <a:r>
              <a:rPr lang="zh-CN" altLang="en-US"/>
              <a:t>Fourth level</a:t>
            </a:r>
          </a:p>
          <a:p>
            <a:pPr lvl="4"/>
            <a:r>
              <a:rPr lang="zh-CN" altLang="en-US"/>
              <a:t>Fifth level</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F6F0B-DEFF-441C-AFB5-D6D148B4299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13</a:t>
            </a:fld>
            <a:endParaRPr lang="zh-CN" altLang="en-US"/>
          </a:p>
        </p:txBody>
      </p:sp>
    </p:spTree>
    <p:extLst>
      <p:ext uri="{BB962C8B-B14F-4D97-AF65-F5344CB8AC3E}">
        <p14:creationId xmlns:p14="http://schemas.microsoft.com/office/powerpoint/2010/main" val="29514024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14</a:t>
            </a:fld>
            <a:endParaRPr lang="zh-CN" altLang="en-US"/>
          </a:p>
        </p:txBody>
      </p:sp>
    </p:spTree>
    <p:extLst>
      <p:ext uri="{BB962C8B-B14F-4D97-AF65-F5344CB8AC3E}">
        <p14:creationId xmlns:p14="http://schemas.microsoft.com/office/powerpoint/2010/main" val="34538100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15</a:t>
            </a:fld>
            <a:endParaRPr lang="zh-CN" altLang="en-US"/>
          </a:p>
        </p:txBody>
      </p:sp>
    </p:spTree>
    <p:extLst>
      <p:ext uri="{BB962C8B-B14F-4D97-AF65-F5344CB8AC3E}">
        <p14:creationId xmlns:p14="http://schemas.microsoft.com/office/powerpoint/2010/main" val="1735509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16</a:t>
            </a:fld>
            <a:endParaRPr lang="zh-CN" altLang="en-US"/>
          </a:p>
        </p:txBody>
      </p:sp>
    </p:spTree>
    <p:extLst>
      <p:ext uri="{BB962C8B-B14F-4D97-AF65-F5344CB8AC3E}">
        <p14:creationId xmlns:p14="http://schemas.microsoft.com/office/powerpoint/2010/main" val="1373001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18</a:t>
            </a:fld>
            <a:endParaRPr lang="zh-CN" altLang="en-US"/>
          </a:p>
        </p:txBody>
      </p:sp>
    </p:spTree>
    <p:extLst>
      <p:ext uri="{BB962C8B-B14F-4D97-AF65-F5344CB8AC3E}">
        <p14:creationId xmlns:p14="http://schemas.microsoft.com/office/powerpoint/2010/main" val="42613571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79F6F0B-DEFF-441C-AFB5-D6D148B42998}" type="slidenum">
              <a:rPr lang="zh-CN" altLang="en-US" smtClean="0"/>
              <a:t>21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7B76B0-BD08-474B-A851-3EC346A58AEB}"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3F08313-7495-4456-B7D6-E9301B9D3BFD}"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21174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937727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718630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37223106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1329023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183641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659433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99083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99338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431981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2126012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80FBF6-E9C2-4AE0-90F6-8F1434B639F3}" type="datetimeFigureOut">
              <a:rPr lang="zh-CN" altLang="en-US" smtClean="0">
                <a:solidFill>
                  <a:prstClr val="black">
                    <a:tint val="75000"/>
                  </a:prstClr>
                </a:solidFill>
              </a:rPr>
              <a:t>2022/5/23</a:t>
            </a:fld>
            <a:endParaRPr lang="zh-CN" alt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3CAB10-B577-44AE-843B-580A1449A8C2}" type="slidenum">
              <a:rPr lang="zh-CN" altLang="en-US" smtClean="0">
                <a:solidFill>
                  <a:prstClr val="black">
                    <a:tint val="75000"/>
                  </a:prstClr>
                </a:solidFill>
              </a:rPr>
              <a:t>‹#›</a:t>
            </a:fld>
            <a:endParaRPr lang="zh-CN" altLang="en-US">
              <a:solidFill>
                <a:prstClr val="black">
                  <a:tint val="75000"/>
                </a:prstClr>
              </a:solidFill>
            </a:endParaRPr>
          </a:p>
        </p:txBody>
      </p:sp>
    </p:spTree>
    <p:extLst>
      <p:ext uri="{BB962C8B-B14F-4D97-AF65-F5344CB8AC3E}">
        <p14:creationId xmlns:p14="http://schemas.microsoft.com/office/powerpoint/2010/main" val="631932500"/>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mc:AlternateContent xmlns:mc="http://schemas.openxmlformats.org/markup-compatibility/2006" xmlns:p14="http://schemas.microsoft.com/office/powerpoint/2010/main">
    <mc:Choice Requires="p14">
      <p:transition spd="slow" p14:dur="1250">
        <p14:flip dir="r"/>
      </p:transition>
    </mc:Choice>
    <mc:Fallback xmlns="">
      <p:transition spd="slow"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文本框 30"/>
          <p:cNvSpPr txBox="1"/>
          <p:nvPr/>
        </p:nvSpPr>
        <p:spPr>
          <a:xfrm>
            <a:off x="963295" y="1588135"/>
            <a:ext cx="9733280" cy="1569660"/>
          </a:xfrm>
          <a:prstGeom prst="rect">
            <a:avLst/>
          </a:prstGeom>
          <a:noFill/>
        </p:spPr>
        <p:txBody>
          <a:bodyPr wrap="square" rtlCol="0">
            <a:spAutoFit/>
          </a:bodyPr>
          <a:lstStyle/>
          <a:p>
            <a:pPr algn="just"/>
            <a:r>
              <a:rPr lang="en-US" sz="4800" dirty="0">
                <a:solidFill>
                  <a:srgbClr val="3291CA"/>
                </a:solidFill>
                <a:latin typeface="Impact" panose="020B0806030902050204" pitchFamily="34" charset="0"/>
              </a:rPr>
              <a:t>NOISE AND AIR POLLUTION MONITORING SYSTEM</a:t>
            </a:r>
          </a:p>
        </p:txBody>
      </p:sp>
      <p:sp>
        <p:nvSpPr>
          <p:cNvPr id="32" name="文本框 31"/>
          <p:cNvSpPr txBox="1"/>
          <p:nvPr/>
        </p:nvSpPr>
        <p:spPr>
          <a:xfrm>
            <a:off x="8036560" y="4042410"/>
            <a:ext cx="3159125" cy="523220"/>
          </a:xfrm>
          <a:prstGeom prst="rect">
            <a:avLst/>
          </a:prstGeom>
          <a:noFill/>
        </p:spPr>
        <p:txBody>
          <a:bodyPr wrap="square" rtlCol="0">
            <a:spAutoFit/>
          </a:bodyPr>
          <a:lstStyle/>
          <a:p>
            <a:pPr algn="l"/>
            <a:r>
              <a:rPr lang="en-US" altLang="zh-CN" sz="2400" dirty="0">
                <a:solidFill>
                  <a:prstClr val="black"/>
                </a:solidFill>
                <a:latin typeface="Century Gothic" panose="020B0502020202020204" pitchFamily="34" charset="0"/>
              </a:rPr>
              <a:t> </a:t>
            </a:r>
            <a:r>
              <a:rPr lang="en-US" altLang="zh-CN" sz="2400" dirty="0">
                <a:latin typeface="Century Gothic" panose="020B0502020202020204" pitchFamily="34" charset="0"/>
              </a:rPr>
              <a:t>MCA main project</a:t>
            </a:r>
            <a:r>
              <a:rPr lang="en-US" altLang="zh-CN" sz="2800" dirty="0">
                <a:solidFill>
                  <a:srgbClr val="0070C0"/>
                </a:solidFill>
                <a:latin typeface="Century Gothic" panose="020B0502020202020204" pitchFamily="34" charset="0"/>
              </a:rPr>
              <a:t>:</a:t>
            </a:r>
            <a:endParaRPr lang="zh-CN" altLang="en-US" sz="2800" dirty="0">
              <a:solidFill>
                <a:srgbClr val="0070C0"/>
              </a:solidFill>
              <a:latin typeface="Century Gothic" panose="020B0502020202020204" pitchFamily="34" charset="0"/>
            </a:endParaRPr>
          </a:p>
        </p:txBody>
      </p:sp>
      <p:sp>
        <p:nvSpPr>
          <p:cNvPr id="33" name="文本框 32"/>
          <p:cNvSpPr txBox="1"/>
          <p:nvPr/>
        </p:nvSpPr>
        <p:spPr>
          <a:xfrm>
            <a:off x="8404860" y="4787900"/>
            <a:ext cx="2790825" cy="876202"/>
          </a:xfrm>
          <a:prstGeom prst="rect">
            <a:avLst/>
          </a:prstGeom>
          <a:noFill/>
        </p:spPr>
        <p:txBody>
          <a:bodyPr wrap="square" rtlCol="0">
            <a:spAutoFit/>
          </a:bodyPr>
          <a:lstStyle/>
          <a:p>
            <a:pPr algn="r">
              <a:lnSpc>
                <a:spcPct val="150000"/>
              </a:lnSpc>
            </a:pPr>
            <a:r>
              <a:rPr lang="en-US" altLang="zh-CN" dirty="0">
                <a:latin typeface="Microsoft YaHei Light" panose="020B0502040204020203" pitchFamily="34" charset="-122"/>
                <a:ea typeface="Microsoft YaHei Light" panose="020B0502040204020203" pitchFamily="34" charset="-122"/>
                <a:cs typeface="Arial" panose="020B0604020202020204" pitchFamily="34" charset="0"/>
              </a:rPr>
              <a:t>Angel A B</a:t>
            </a:r>
          </a:p>
          <a:p>
            <a:pPr algn="r">
              <a:lnSpc>
                <a:spcPct val="150000"/>
              </a:lnSpc>
            </a:pPr>
            <a:r>
              <a:rPr lang="en-US" altLang="zh-CN" dirty="0">
                <a:latin typeface="Microsoft YaHei Light" panose="020B0502040204020203" pitchFamily="34" charset="-122"/>
                <a:ea typeface="Microsoft YaHei Light" panose="020B0502040204020203" pitchFamily="34" charset="-122"/>
                <a:cs typeface="Arial" panose="020B0604020202020204" pitchFamily="34" charset="0"/>
              </a:rPr>
              <a:t>MCA-A Roll No 24</a:t>
            </a:r>
          </a:p>
        </p:txBody>
      </p:sp>
      <p:cxnSp>
        <p:nvCxnSpPr>
          <p:cNvPr id="62" name="直接连接符 61"/>
          <p:cNvCxnSpPr/>
          <p:nvPr/>
        </p:nvCxnSpPr>
        <p:spPr>
          <a:xfrm>
            <a:off x="8131234" y="38961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pic>
        <p:nvPicPr>
          <p:cNvPr id="3" name="Various Artists - River Flows In You">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992100" y="6351865"/>
            <a:ext cx="609600" cy="609600"/>
          </a:xfrm>
          <a:prstGeom prst="rect">
            <a:avLst/>
          </a:prstGeom>
        </p:spPr>
      </p:pic>
      <p:sp>
        <p:nvSpPr>
          <p:cNvPr id="2" name="TextBox 1">
            <a:extLst>
              <a:ext uri="{FF2B5EF4-FFF2-40B4-BE49-F238E27FC236}">
                <a16:creationId xmlns:a16="http://schemas.microsoft.com/office/drawing/2014/main" id="{14564B60-F4C7-464F-B4CC-15EF61D04C52}"/>
              </a:ext>
            </a:extLst>
          </p:cNvPr>
          <p:cNvSpPr txBox="1"/>
          <p:nvPr/>
        </p:nvSpPr>
        <p:spPr>
          <a:xfrm>
            <a:off x="1063869" y="3261946"/>
            <a:ext cx="2417885" cy="646331"/>
          </a:xfrm>
          <a:prstGeom prst="rect">
            <a:avLst/>
          </a:prstGeom>
          <a:noFill/>
        </p:spPr>
        <p:txBody>
          <a:bodyPr wrap="square" rtlCol="0">
            <a:spAutoFit/>
          </a:bodyPr>
          <a:lstStyle/>
          <a:p>
            <a:r>
              <a:rPr lang="en-US" dirty="0"/>
              <a:t>Under the guidance of </a:t>
            </a:r>
            <a:r>
              <a:rPr lang="en-US" dirty="0" err="1"/>
              <a:t>Dr.Joice</a:t>
            </a:r>
            <a:r>
              <a:rPr lang="en-US" dirty="0"/>
              <a:t> T</a:t>
            </a:r>
            <a:endParaRPr lang="en-IN" dirty="0"/>
          </a:p>
        </p:txBody>
      </p:sp>
    </p:spTree>
  </p:cSld>
  <p:clrMapOvr>
    <a:masterClrMapping/>
  </p:clrMapOvr>
  <mc:AlternateContent xmlns:mc="http://schemas.openxmlformats.org/markup-compatibility/2006" xmlns:p14="http://schemas.microsoft.com/office/powerpoint/2010/main">
    <mc:Choice Requires="p14">
      <p:transition p14:dur="0" advTm="7000"/>
    </mc:Choice>
    <mc:Fallback xmlns="">
      <p:transition advTm="7000"/>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5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50000">
                                          <p:cBhvr additive="base">
                                            <p:cTn id="7"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
                    </p:tgtEl>
                  </p:cMediaNode>
                </p:audio>
              </p:childTnLst>
            </p:cTn>
          </p:par>
        </p:tnLst>
        <p:bldLst>
          <p:bldP spid="31" grpId="0"/>
          <p:bldP spid="32" grpId="0"/>
          <p:bldP spid="32" grpId="1"/>
          <p:bldP spid="3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par>
                                    <p:cTn id="12" presetID="53" presetClass="entr" presetSubtype="16" fill="hold" grpId="0" nodeType="withEffect">
                                      <p:stCondLst>
                                        <p:cond delay="1000"/>
                                      </p:stCondLst>
                                      <p:childTnLst>
                                        <p:set>
                                          <p:cBhvr>
                                            <p:cTn id="13" dur="1" fill="hold">
                                              <p:stCondLst>
                                                <p:cond delay="0"/>
                                              </p:stCondLst>
                                            </p:cTn>
                                            <p:tgtEl>
                                              <p:spTgt spid="32"/>
                                            </p:tgtEl>
                                            <p:attrNameLst>
                                              <p:attrName>style.visibility</p:attrName>
                                            </p:attrNameLst>
                                          </p:cBhvr>
                                          <p:to>
                                            <p:strVal val="visible"/>
                                          </p:to>
                                        </p:set>
                                        <p:anim calcmode="lin" valueType="num">
                                          <p:cBhvr>
                                            <p:cTn id="14" dur="300" fill="hold"/>
                                            <p:tgtEl>
                                              <p:spTgt spid="32"/>
                                            </p:tgtEl>
                                            <p:attrNameLst>
                                              <p:attrName>ppt_w</p:attrName>
                                            </p:attrNameLst>
                                          </p:cBhvr>
                                          <p:tavLst>
                                            <p:tav tm="0">
                                              <p:val>
                                                <p:fltVal val="0"/>
                                              </p:val>
                                            </p:tav>
                                            <p:tav tm="100000">
                                              <p:val>
                                                <p:strVal val="#ppt_w"/>
                                              </p:val>
                                            </p:tav>
                                          </p:tavLst>
                                        </p:anim>
                                        <p:anim calcmode="lin" valueType="num">
                                          <p:cBhvr>
                                            <p:cTn id="15" dur="300" fill="hold"/>
                                            <p:tgtEl>
                                              <p:spTgt spid="32"/>
                                            </p:tgtEl>
                                            <p:attrNameLst>
                                              <p:attrName>ppt_h</p:attrName>
                                            </p:attrNameLst>
                                          </p:cBhvr>
                                          <p:tavLst>
                                            <p:tav tm="0">
                                              <p:val>
                                                <p:fltVal val="0"/>
                                              </p:val>
                                            </p:tav>
                                            <p:tav tm="100000">
                                              <p:val>
                                                <p:strVal val="#ppt_h"/>
                                              </p:val>
                                            </p:tav>
                                          </p:tavLst>
                                        </p:anim>
                                        <p:animEffect transition="in" filter="fade">
                                          <p:cBhvr>
                                            <p:cTn id="16" dur="300"/>
                                            <p:tgtEl>
                                              <p:spTgt spid="32"/>
                                            </p:tgtEl>
                                          </p:cBhvr>
                                        </p:animEffect>
                                      </p:childTnLst>
                                    </p:cTn>
                                  </p:par>
                                  <p:par>
                                    <p:cTn id="17" presetID="6" presetClass="emph" presetSubtype="0" autoRev="1" fill="hold" grpId="1" nodeType="withEffect">
                                      <p:stCondLst>
                                        <p:cond delay="1000"/>
                                      </p:stCondLst>
                                      <p:childTnLst>
                                        <p:animScale>
                                          <p:cBhvr>
                                            <p:cTn id="18" dur="150" fill="hold"/>
                                            <p:tgtEl>
                                              <p:spTgt spid="32"/>
                                            </p:tgtEl>
                                          </p:cBhvr>
                                          <p:by x="110000" y="110000"/>
                                        </p:animScale>
                                      </p:childTnLst>
                                    </p:cTn>
                                  </p:par>
                                  <p:par>
                                    <p:cTn id="19" presetID="14" presetClass="entr" presetSubtype="10" fill="hold" grpId="0" nodeType="withEffect">
                                      <p:stCondLst>
                                        <p:cond delay="1300"/>
                                      </p:stCondLst>
                                      <p:childTnLst>
                                        <p:set>
                                          <p:cBhvr>
                                            <p:cTn id="20" dur="1" fill="hold">
                                              <p:stCondLst>
                                                <p:cond delay="0"/>
                                              </p:stCondLst>
                                            </p:cTn>
                                            <p:tgtEl>
                                              <p:spTgt spid="33"/>
                                            </p:tgtEl>
                                            <p:attrNameLst>
                                              <p:attrName>style.visibility</p:attrName>
                                            </p:attrNameLst>
                                          </p:cBhvr>
                                          <p:to>
                                            <p:strVal val="visible"/>
                                          </p:to>
                                        </p:set>
                                        <p:animEffect transition="in" filter="randombar(horizontal)">
                                          <p:cBhvr>
                                            <p:cTn id="2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22" repeatCount="indefinite" fill="hold" display="0">
                      <p:stCondLst>
                        <p:cond delay="indefinite"/>
                      </p:stCondLst>
                      <p:endCondLst>
                        <p:cond evt="onStopAudio" delay="0">
                          <p:tgtEl>
                            <p:sldTgt/>
                          </p:tgtEl>
                        </p:cond>
                      </p:endCondLst>
                    </p:cTn>
                    <p:tgtEl>
                      <p:spTgt spid="3"/>
                    </p:tgtEl>
                  </p:cMediaNode>
                </p:audio>
              </p:childTnLst>
            </p:cTn>
          </p:par>
        </p:tnLst>
        <p:bldLst>
          <p:bldP spid="31" grpId="0"/>
          <p:bldP spid="32" grpId="0"/>
          <p:bldP spid="32" grpId="1"/>
          <p:bldP spid="33"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58280" y="2997835"/>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System Design</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3955" y="2787417"/>
            <a:ext cx="78232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矩形 67"/>
          <p:cNvSpPr>
            <a:spLocks noChangeArrowheads="1"/>
          </p:cNvSpPr>
          <p:nvPr/>
        </p:nvSpPr>
        <p:spPr bwMode="auto">
          <a:xfrm>
            <a:off x="909384" y="1163989"/>
            <a:ext cx="5561965" cy="716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11430" indent="0" algn="just" defTabSz="1218565">
              <a:lnSpc>
                <a:spcPct val="150000"/>
              </a:lnSpc>
              <a:spcBef>
                <a:spcPts val="800"/>
              </a:spcBef>
              <a:buFont typeface="Arial" panose="020B0604020202020204" pitchFamily="34" charset="0"/>
              <a:buNone/>
            </a:pPr>
            <a:r>
              <a:rPr lang="en-US" sz="1200" b="1" u="sng" dirty="0">
                <a:latin typeface="Microsoft YaHei" panose="020B0503020204020204" pitchFamily="34" charset="-122"/>
                <a:ea typeface="Microsoft YaHei" panose="020B0503020204020204" pitchFamily="34" charset="-122"/>
              </a:rPr>
              <a:t>METHDOLOGY</a:t>
            </a:r>
          </a:p>
          <a:p>
            <a:pPr marL="11430" indent="0" algn="just" defTabSz="1218565">
              <a:lnSpc>
                <a:spcPct val="150000"/>
              </a:lnSpc>
              <a:spcBef>
                <a:spcPts val="800"/>
              </a:spcBef>
              <a:buFont typeface="Arial" panose="020B0604020202020204" pitchFamily="34" charset="0"/>
              <a:buNone/>
            </a:pPr>
            <a:endParaRPr lang="en-IN" sz="1200" u="sng" dirty="0">
              <a:solidFill>
                <a:srgbClr val="3B3838"/>
              </a:solidFill>
              <a:latin typeface="Microsoft YaHei" panose="020B0503020204020204" pitchFamily="34" charset="-122"/>
              <a:ea typeface="Microsoft YaHei" panose="020B0503020204020204" pitchFamily="34" charset="-122"/>
            </a:endParaRPr>
          </a:p>
        </p:txBody>
      </p:sp>
      <p:sp>
        <p:nvSpPr>
          <p:cNvPr id="65" name="Rectangle 39"/>
          <p:cNvSpPr>
            <a:spLocks noChangeArrowheads="1"/>
          </p:cNvSpPr>
          <p:nvPr/>
        </p:nvSpPr>
        <p:spPr bwMode="auto">
          <a:xfrm>
            <a:off x="1425607" y="386971"/>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SYSTEM DESIGN</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 name="TextBox 3">
            <a:extLst>
              <a:ext uri="{FF2B5EF4-FFF2-40B4-BE49-F238E27FC236}">
                <a16:creationId xmlns:a16="http://schemas.microsoft.com/office/drawing/2014/main" id="{C232886A-49F9-ED98-5CC3-22B9002081DF}"/>
              </a:ext>
            </a:extLst>
          </p:cNvPr>
          <p:cNvSpPr txBox="1"/>
          <p:nvPr/>
        </p:nvSpPr>
        <p:spPr>
          <a:xfrm>
            <a:off x="1981200" y="5638800"/>
            <a:ext cx="3515360" cy="369332"/>
          </a:xfrm>
          <a:prstGeom prst="rect">
            <a:avLst/>
          </a:prstGeom>
          <a:noFill/>
        </p:spPr>
        <p:txBody>
          <a:bodyPr wrap="square" rtlCol="0">
            <a:spAutoFit/>
          </a:bodyPr>
          <a:lstStyle/>
          <a:p>
            <a:r>
              <a:rPr lang="en-IN" dirty="0"/>
              <a:t>Block Diagram of proposed system</a:t>
            </a:r>
          </a:p>
        </p:txBody>
      </p:sp>
      <p:sp>
        <p:nvSpPr>
          <p:cNvPr id="2" name="Rectangle 1">
            <a:extLst>
              <a:ext uri="{FF2B5EF4-FFF2-40B4-BE49-F238E27FC236}">
                <a16:creationId xmlns:a16="http://schemas.microsoft.com/office/drawing/2014/main" id="{2A565E2E-CAC6-11D0-1C4D-D587DD60C0AB}"/>
              </a:ext>
            </a:extLst>
          </p:cNvPr>
          <p:cNvSpPr/>
          <p:nvPr/>
        </p:nvSpPr>
        <p:spPr>
          <a:xfrm>
            <a:off x="251844" y="2491497"/>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BDC2F856-83A1-FFC7-E9AB-0221B799B503}"/>
              </a:ext>
            </a:extLst>
          </p:cNvPr>
          <p:cNvSpPr/>
          <p:nvPr/>
        </p:nvSpPr>
        <p:spPr>
          <a:xfrm>
            <a:off x="3005471" y="3913562"/>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7B492246-418A-5E35-CAC4-EB361CC4BCB3}"/>
              </a:ext>
            </a:extLst>
          </p:cNvPr>
          <p:cNvSpPr/>
          <p:nvPr/>
        </p:nvSpPr>
        <p:spPr>
          <a:xfrm>
            <a:off x="2940661" y="1069435"/>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27E1DC7F-7D9D-2556-065B-BB31EB43CD1D}"/>
              </a:ext>
            </a:extLst>
          </p:cNvPr>
          <p:cNvSpPr/>
          <p:nvPr/>
        </p:nvSpPr>
        <p:spPr>
          <a:xfrm>
            <a:off x="5823812" y="2491498"/>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751BAEE4-20D2-DE6D-A253-4B9087EA3E80}"/>
              </a:ext>
            </a:extLst>
          </p:cNvPr>
          <p:cNvSpPr/>
          <p:nvPr/>
        </p:nvSpPr>
        <p:spPr>
          <a:xfrm>
            <a:off x="8902863" y="1069436"/>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OLED display</a:t>
            </a:r>
          </a:p>
        </p:txBody>
      </p:sp>
      <p:sp>
        <p:nvSpPr>
          <p:cNvPr id="14" name="Rectangle 13">
            <a:extLst>
              <a:ext uri="{FF2B5EF4-FFF2-40B4-BE49-F238E27FC236}">
                <a16:creationId xmlns:a16="http://schemas.microsoft.com/office/drawing/2014/main" id="{25EE6BFC-701A-D001-F86F-C2F6D61AAE55}"/>
              </a:ext>
            </a:extLst>
          </p:cNvPr>
          <p:cNvSpPr/>
          <p:nvPr/>
        </p:nvSpPr>
        <p:spPr>
          <a:xfrm>
            <a:off x="8902863" y="3886506"/>
            <a:ext cx="2052760" cy="12680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 to server</a:t>
            </a:r>
          </a:p>
        </p:txBody>
      </p:sp>
      <p:cxnSp>
        <p:nvCxnSpPr>
          <p:cNvPr id="16" name="Straight Arrow Connector 15">
            <a:extLst>
              <a:ext uri="{FF2B5EF4-FFF2-40B4-BE49-F238E27FC236}">
                <a16:creationId xmlns:a16="http://schemas.microsoft.com/office/drawing/2014/main" id="{E0A607AD-7352-7CB2-1669-90BEC9ED6102}"/>
              </a:ext>
            </a:extLst>
          </p:cNvPr>
          <p:cNvCxnSpPr/>
          <p:nvPr/>
        </p:nvCxnSpPr>
        <p:spPr>
          <a:xfrm>
            <a:off x="4993421" y="1467291"/>
            <a:ext cx="1708321" cy="1011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EC39456-2683-5B25-2F42-CFC1C97E547E}"/>
              </a:ext>
            </a:extLst>
          </p:cNvPr>
          <p:cNvCxnSpPr/>
          <p:nvPr/>
        </p:nvCxnSpPr>
        <p:spPr>
          <a:xfrm flipV="1">
            <a:off x="5067601" y="3759536"/>
            <a:ext cx="1403748" cy="11447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98997A81-FAFF-F316-2ECC-B9FA366D4F24}"/>
              </a:ext>
            </a:extLst>
          </p:cNvPr>
          <p:cNvCxnSpPr>
            <a:cxnSpLocks/>
            <a:stCxn id="13" idx="1"/>
          </p:cNvCxnSpPr>
          <p:nvPr/>
        </p:nvCxnSpPr>
        <p:spPr>
          <a:xfrm flipH="1">
            <a:off x="7876572" y="1703456"/>
            <a:ext cx="1026291" cy="927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A4A10BD-98F9-5609-2D88-3B710144A1DC}"/>
              </a:ext>
            </a:extLst>
          </p:cNvPr>
          <p:cNvCxnSpPr/>
          <p:nvPr/>
        </p:nvCxnSpPr>
        <p:spPr>
          <a:xfrm>
            <a:off x="7627716" y="3759536"/>
            <a:ext cx="1275147" cy="9397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94466429-74B4-A1FD-E9EE-5AD2B6D2E91C}"/>
              </a:ext>
            </a:extLst>
          </p:cNvPr>
          <p:cNvSpPr txBox="1"/>
          <p:nvPr/>
        </p:nvSpPr>
        <p:spPr>
          <a:xfrm>
            <a:off x="463626" y="2774616"/>
            <a:ext cx="1388962" cy="646614"/>
          </a:xfrm>
          <a:prstGeom prst="rect">
            <a:avLst/>
          </a:prstGeom>
          <a:noFill/>
        </p:spPr>
        <p:txBody>
          <a:bodyPr wrap="square" rtlCol="0">
            <a:spAutoFit/>
          </a:bodyPr>
          <a:lstStyle/>
          <a:p>
            <a:endParaRPr lang="en-IN" dirty="0"/>
          </a:p>
        </p:txBody>
      </p:sp>
      <p:sp>
        <p:nvSpPr>
          <p:cNvPr id="30" name="TextBox 29">
            <a:extLst>
              <a:ext uri="{FF2B5EF4-FFF2-40B4-BE49-F238E27FC236}">
                <a16:creationId xmlns:a16="http://schemas.microsoft.com/office/drawing/2014/main" id="{F5ACB74C-B6C0-CD8B-CCF1-1C1EFB034D17}"/>
              </a:ext>
            </a:extLst>
          </p:cNvPr>
          <p:cNvSpPr txBox="1"/>
          <p:nvPr/>
        </p:nvSpPr>
        <p:spPr>
          <a:xfrm>
            <a:off x="486621" y="2845332"/>
            <a:ext cx="1388962" cy="646331"/>
          </a:xfrm>
          <a:prstGeom prst="rect">
            <a:avLst/>
          </a:prstGeom>
          <a:noFill/>
        </p:spPr>
        <p:txBody>
          <a:bodyPr wrap="square" rtlCol="0">
            <a:spAutoFit/>
          </a:bodyPr>
          <a:lstStyle/>
          <a:p>
            <a:r>
              <a:rPr lang="en-IN" dirty="0"/>
              <a:t>Power supply </a:t>
            </a:r>
          </a:p>
        </p:txBody>
      </p:sp>
      <p:sp>
        <p:nvSpPr>
          <p:cNvPr id="27" name="TextBox 26">
            <a:extLst>
              <a:ext uri="{FF2B5EF4-FFF2-40B4-BE49-F238E27FC236}">
                <a16:creationId xmlns:a16="http://schemas.microsoft.com/office/drawing/2014/main" id="{27E36E20-4C2E-7C98-3572-F25AA7D85171}"/>
              </a:ext>
            </a:extLst>
          </p:cNvPr>
          <p:cNvSpPr txBox="1"/>
          <p:nvPr/>
        </p:nvSpPr>
        <p:spPr>
          <a:xfrm>
            <a:off x="3241919" y="1246713"/>
            <a:ext cx="1387954" cy="923330"/>
          </a:xfrm>
          <a:prstGeom prst="rect">
            <a:avLst/>
          </a:prstGeom>
          <a:noFill/>
        </p:spPr>
        <p:txBody>
          <a:bodyPr wrap="square" rtlCol="0">
            <a:spAutoFit/>
          </a:bodyPr>
          <a:lstStyle/>
          <a:p>
            <a:r>
              <a:rPr lang="en-IN" dirty="0"/>
              <a:t>Air quality sensor MQ135</a:t>
            </a:r>
          </a:p>
        </p:txBody>
      </p:sp>
      <p:sp>
        <p:nvSpPr>
          <p:cNvPr id="28" name="TextBox 27">
            <a:extLst>
              <a:ext uri="{FF2B5EF4-FFF2-40B4-BE49-F238E27FC236}">
                <a16:creationId xmlns:a16="http://schemas.microsoft.com/office/drawing/2014/main" id="{69D8F9A7-3531-7CE4-521E-5CC82B533861}"/>
              </a:ext>
            </a:extLst>
          </p:cNvPr>
          <p:cNvSpPr txBox="1"/>
          <p:nvPr/>
        </p:nvSpPr>
        <p:spPr>
          <a:xfrm>
            <a:off x="3241919" y="4087541"/>
            <a:ext cx="1387954" cy="923330"/>
          </a:xfrm>
          <a:prstGeom prst="rect">
            <a:avLst/>
          </a:prstGeom>
          <a:noFill/>
        </p:spPr>
        <p:txBody>
          <a:bodyPr wrap="square" rtlCol="0">
            <a:spAutoFit/>
          </a:bodyPr>
          <a:lstStyle/>
          <a:p>
            <a:r>
              <a:rPr lang="en-IN" dirty="0"/>
              <a:t>Sound sensor LM393</a:t>
            </a:r>
          </a:p>
        </p:txBody>
      </p:sp>
      <p:sp>
        <p:nvSpPr>
          <p:cNvPr id="31" name="TextBox 30">
            <a:extLst>
              <a:ext uri="{FF2B5EF4-FFF2-40B4-BE49-F238E27FC236}">
                <a16:creationId xmlns:a16="http://schemas.microsoft.com/office/drawing/2014/main" id="{EA14CD05-C028-7E1C-DDC4-501797F6815D}"/>
              </a:ext>
            </a:extLst>
          </p:cNvPr>
          <p:cNvSpPr txBox="1"/>
          <p:nvPr/>
        </p:nvSpPr>
        <p:spPr>
          <a:xfrm>
            <a:off x="6096000" y="2794673"/>
            <a:ext cx="1531716" cy="369332"/>
          </a:xfrm>
          <a:prstGeom prst="rect">
            <a:avLst/>
          </a:prstGeom>
          <a:noFill/>
        </p:spPr>
        <p:txBody>
          <a:bodyPr wrap="square" rtlCol="0">
            <a:spAutoFit/>
          </a:bodyPr>
          <a:lstStyle/>
          <a:p>
            <a:r>
              <a:rPr lang="en-IN" dirty="0" err="1"/>
              <a:t>NodeMCU</a:t>
            </a:r>
            <a:endParaRPr lang="en-IN" dirty="0"/>
          </a:p>
        </p:txBody>
      </p:sp>
      <p:cxnSp>
        <p:nvCxnSpPr>
          <p:cNvPr id="5" name="Straight Arrow Connector 4">
            <a:extLst>
              <a:ext uri="{FF2B5EF4-FFF2-40B4-BE49-F238E27FC236}">
                <a16:creationId xmlns:a16="http://schemas.microsoft.com/office/drawing/2014/main" id="{E7E83E46-73AD-FED4-2880-9F78C33315A4}"/>
              </a:ext>
            </a:extLst>
          </p:cNvPr>
          <p:cNvCxnSpPr/>
          <p:nvPr/>
        </p:nvCxnSpPr>
        <p:spPr>
          <a:xfrm>
            <a:off x="2304604" y="3342640"/>
            <a:ext cx="34648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14:bounceEnd="50000">
                                          <p:cBhvr additive="base">
                                            <p:cTn id="7" dur="500" fill="hold"/>
                                            <p:tgtEl>
                                              <p:spTgt spid="65"/>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wipe(up)">
                                          <p:cBhvr>
                                            <p:cTn id="1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6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1+#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wipe(up)">
                                          <p:cBhvr>
                                            <p:cTn id="1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65"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80360"/>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About User interface design and Back-end design</a:t>
            </a: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69815" y="2787417"/>
            <a:ext cx="790602"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1434057" y="2727436"/>
            <a:ext cx="4404035" cy="3906326"/>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l" defTabSz="913765">
              <a:lnSpc>
                <a:spcPct val="130000"/>
              </a:lnSpc>
            </a:pPr>
            <a:r>
              <a:rPr lang="en-US" altLang="zh-CN" sz="1600" dirty="0">
                <a:solidFill>
                  <a:schemeClr val="tx1"/>
                </a:solidFill>
                <a:latin typeface="Microsoft YaHei" panose="020B0503020204020204" pitchFamily="34" charset="-122"/>
                <a:ea typeface="Microsoft YaHei" panose="020B0503020204020204" pitchFamily="34" charset="-122"/>
              </a:rPr>
              <a:t>ANDROID</a:t>
            </a:r>
          </a:p>
          <a:p>
            <a:pPr algn="l" defTabSz="913765">
              <a:lnSpc>
                <a:spcPct val="130000"/>
              </a:lnSpc>
            </a:pPr>
            <a:r>
              <a:rPr lang="en-US" sz="1600" dirty="0"/>
              <a:t>All user interface elements in an Android app are built using View and View Group objects. A View is an object that draws something on the screen that the user can interact with.</a:t>
            </a:r>
          </a:p>
          <a:p>
            <a:pPr algn="l" defTabSz="913765">
              <a:lnSpc>
                <a:spcPct val="130000"/>
              </a:lnSpc>
            </a:pPr>
            <a:r>
              <a:rPr lang="en-US" sz="1600" dirty="0"/>
              <a:t> A View Group is an object that holds other View (and View Group) objects in order to define the layout of the interface. Android provides a collection of both View and View Group subclasses that offer you common input controls (such as buttons and text fields) and various layout models (such as a linear or relative layout)</a:t>
            </a:r>
            <a:endParaRPr lang="en-US" altLang="zh-CN" sz="1600" dirty="0">
              <a:solidFill>
                <a:srgbClr val="3B3838"/>
              </a:solidFill>
              <a:latin typeface="Microsoft YaHei" panose="020B0503020204020204" pitchFamily="34" charset="-122"/>
              <a:ea typeface="Microsoft YaHei" panose="020B0503020204020204" pitchFamily="34" charset="-122"/>
            </a:endParaRPr>
          </a:p>
        </p:txBody>
      </p:sp>
      <p:sp>
        <p:nvSpPr>
          <p:cNvPr id="56" name="Rectangle 39"/>
          <p:cNvSpPr>
            <a:spLocks noChangeArrowheads="1"/>
          </p:cNvSpPr>
          <p:nvPr/>
        </p:nvSpPr>
        <p:spPr bwMode="auto">
          <a:xfrm>
            <a:off x="1425575" y="377923"/>
            <a:ext cx="9637395"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User interface design and Back-end design</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椭圆 59">
            <a:extLst>
              <a:ext uri="{FF2B5EF4-FFF2-40B4-BE49-F238E27FC236}">
                <a16:creationId xmlns:a16="http://schemas.microsoft.com/office/drawing/2014/main" id="{EA849ED8-9E21-4455-BB7F-0FA1A564A0C7}"/>
              </a:ext>
            </a:extLst>
          </p:cNvPr>
          <p:cNvSpPr/>
          <p:nvPr/>
        </p:nvSpPr>
        <p:spPr>
          <a:xfrm>
            <a:off x="2987236" y="1405245"/>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2" name="椭圆 60">
            <a:extLst>
              <a:ext uri="{FF2B5EF4-FFF2-40B4-BE49-F238E27FC236}">
                <a16:creationId xmlns:a16="http://schemas.microsoft.com/office/drawing/2014/main" id="{343AB2D4-E914-43DF-BC1D-B343090A276A}"/>
              </a:ext>
            </a:extLst>
          </p:cNvPr>
          <p:cNvSpPr/>
          <p:nvPr/>
        </p:nvSpPr>
        <p:spPr>
          <a:xfrm>
            <a:off x="2825210" y="1228186"/>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3" name="Text Box 1">
            <a:extLst>
              <a:ext uri="{FF2B5EF4-FFF2-40B4-BE49-F238E27FC236}">
                <a16:creationId xmlns:a16="http://schemas.microsoft.com/office/drawing/2014/main" id="{1AEC19AA-855F-435F-8190-8A9E4AE6A904}"/>
              </a:ext>
            </a:extLst>
          </p:cNvPr>
          <p:cNvSpPr txBox="1"/>
          <p:nvPr/>
        </p:nvSpPr>
        <p:spPr>
          <a:xfrm>
            <a:off x="3148847" y="1824460"/>
            <a:ext cx="1274557" cy="646331"/>
          </a:xfrm>
          <a:prstGeom prst="rect">
            <a:avLst/>
          </a:prstGeom>
          <a:noFill/>
        </p:spPr>
        <p:txBody>
          <a:bodyPr wrap="square" rtlCol="0">
            <a:spAutoFit/>
            <a:scene3d>
              <a:camera prst="orthographicFront"/>
              <a:lightRig rig="threePt" dir="t"/>
            </a:scene3d>
          </a:bodyPr>
          <a:lstStyle/>
          <a:p>
            <a:r>
              <a:rPr lang="en-US" b="1" dirty="0">
                <a:effectLst>
                  <a:outerShdw blurRad="38100" dist="19050" dir="2700000" algn="tl" rotWithShape="0">
                    <a:schemeClr val="dk1">
                      <a:alpha val="40000"/>
                    </a:schemeClr>
                  </a:outerShdw>
                </a:effectLst>
              </a:rPr>
              <a:t>USER INTERFACE</a:t>
            </a:r>
          </a:p>
        </p:txBody>
      </p:sp>
    </p:spTree>
    <p:extLst>
      <p:ext uri="{BB962C8B-B14F-4D97-AF65-F5344CB8AC3E}">
        <p14:creationId xmlns:p14="http://schemas.microsoft.com/office/powerpoint/2010/main" val="23157437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14:bounceEnd="50000">
                                          <p:cBhvr additive="base">
                                            <p:cTn id="7" dur="500" fill="hold"/>
                                            <p:tgtEl>
                                              <p:spTgt spid="56"/>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1434056" y="3141870"/>
            <a:ext cx="5995443" cy="2069093"/>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l" defTabSz="913765">
              <a:lnSpc>
                <a:spcPct val="130000"/>
              </a:lnSpc>
            </a:pPr>
            <a:r>
              <a:rPr lang="en-US" altLang="zh-CN" sz="1600" dirty="0">
                <a:solidFill>
                  <a:schemeClr val="tx1"/>
                </a:solidFill>
                <a:latin typeface="Microsoft YaHei" panose="020B0503020204020204" pitchFamily="34" charset="-122"/>
                <a:ea typeface="Microsoft YaHei" panose="020B0503020204020204" pitchFamily="34" charset="-122"/>
              </a:rPr>
              <a:t>ARDINO SOFTWARE AND XAMP SERVER</a:t>
            </a:r>
          </a:p>
          <a:p>
            <a:pPr algn="l" defTabSz="913765">
              <a:lnSpc>
                <a:spcPct val="130000"/>
              </a:lnSpc>
            </a:pPr>
            <a:r>
              <a:rPr lang="en-US" dirty="0">
                <a:latin typeface="Times New Roman" panose="02020603050405020304" pitchFamily="18" charset="0"/>
                <a:cs typeface="Times New Roman" panose="02020603050405020304" pitchFamily="18" charset="0"/>
              </a:rPr>
              <a:t>The open-source Arduino Software (IDE) makes it easy to write code and upload it to the board. This software can be used with any Arduino board.</a:t>
            </a:r>
          </a:p>
          <a:p>
            <a:pPr algn="l" defTabSz="913765">
              <a:lnSpc>
                <a:spcPct val="130000"/>
              </a:lnSpc>
            </a:pPr>
            <a:r>
              <a:rPr lang="en-US" b="1" dirty="0"/>
              <a:t>Arduino IDE</a:t>
            </a:r>
            <a:r>
              <a:rPr lang="en-US" dirty="0"/>
              <a:t> is a hassle-free, simple, and straightforward programming environment. With a community-driven system and simple interface, the program makes it easier to code websites and applications. You don't need to have any technical skills or knowledge to use </a:t>
            </a:r>
            <a:r>
              <a:rPr lang="en-US" b="1" dirty="0"/>
              <a:t>beginner-friendly software</a:t>
            </a:r>
            <a:r>
              <a:rPr lang="en-US" dirty="0"/>
              <a:t>.</a:t>
            </a:r>
            <a:endParaRPr lang="en-US" altLang="zh-CN" sz="1600" dirty="0">
              <a:solidFill>
                <a:srgbClr val="3B3838"/>
              </a:solidFill>
              <a:latin typeface="Times New Roman" panose="02020603050405020304" pitchFamily="18" charset="0"/>
              <a:ea typeface="Microsoft YaHei" panose="020B0503020204020204" pitchFamily="34" charset="-122"/>
              <a:cs typeface="Times New Roman" panose="02020603050405020304" pitchFamily="18" charset="0"/>
            </a:endParaRPr>
          </a:p>
        </p:txBody>
      </p:sp>
      <p:sp>
        <p:nvSpPr>
          <p:cNvPr id="56" name="Rectangle 39"/>
          <p:cNvSpPr>
            <a:spLocks noChangeArrowheads="1"/>
          </p:cNvSpPr>
          <p:nvPr/>
        </p:nvSpPr>
        <p:spPr bwMode="auto">
          <a:xfrm>
            <a:off x="1425575" y="377923"/>
            <a:ext cx="9637395"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User interface design and Back-end design</a:t>
            </a: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椭圆 59">
            <a:extLst>
              <a:ext uri="{FF2B5EF4-FFF2-40B4-BE49-F238E27FC236}">
                <a16:creationId xmlns:a16="http://schemas.microsoft.com/office/drawing/2014/main" id="{EA849ED8-9E21-4455-BB7F-0FA1A564A0C7}"/>
              </a:ext>
            </a:extLst>
          </p:cNvPr>
          <p:cNvSpPr/>
          <p:nvPr/>
        </p:nvSpPr>
        <p:spPr>
          <a:xfrm>
            <a:off x="2987235" y="1228186"/>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2" name="椭圆 60">
            <a:extLst>
              <a:ext uri="{FF2B5EF4-FFF2-40B4-BE49-F238E27FC236}">
                <a16:creationId xmlns:a16="http://schemas.microsoft.com/office/drawing/2014/main" id="{343AB2D4-E914-43DF-BC1D-B343090A276A}"/>
              </a:ext>
            </a:extLst>
          </p:cNvPr>
          <p:cNvSpPr/>
          <p:nvPr/>
        </p:nvSpPr>
        <p:spPr>
          <a:xfrm>
            <a:off x="2810176" y="1051127"/>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B3838"/>
              </a:solidFill>
            </a:endParaRPr>
          </a:p>
        </p:txBody>
      </p:sp>
      <p:sp>
        <p:nvSpPr>
          <p:cNvPr id="33" name="Text Box 1">
            <a:extLst>
              <a:ext uri="{FF2B5EF4-FFF2-40B4-BE49-F238E27FC236}">
                <a16:creationId xmlns:a16="http://schemas.microsoft.com/office/drawing/2014/main" id="{1AEC19AA-855F-435F-8190-8A9E4AE6A904}"/>
              </a:ext>
            </a:extLst>
          </p:cNvPr>
          <p:cNvSpPr txBox="1"/>
          <p:nvPr/>
        </p:nvSpPr>
        <p:spPr>
          <a:xfrm>
            <a:off x="3157221" y="1823303"/>
            <a:ext cx="1274557" cy="369332"/>
          </a:xfrm>
          <a:prstGeom prst="rect">
            <a:avLst/>
          </a:prstGeom>
          <a:noFill/>
        </p:spPr>
        <p:txBody>
          <a:bodyPr wrap="square" rtlCol="0">
            <a:spAutoFit/>
            <a:scene3d>
              <a:camera prst="orthographicFront"/>
              <a:lightRig rig="threePt" dir="t"/>
            </a:scene3d>
          </a:bodyPr>
          <a:lstStyle/>
          <a:p>
            <a:r>
              <a:rPr lang="en-US" b="1" dirty="0">
                <a:effectLst>
                  <a:outerShdw blurRad="38100" dist="19050" dir="2700000" algn="tl" rotWithShape="0">
                    <a:schemeClr val="dk1">
                      <a:alpha val="40000"/>
                    </a:schemeClr>
                  </a:outerShdw>
                </a:effectLst>
              </a:rPr>
              <a:t>BACK END</a:t>
            </a:r>
          </a:p>
        </p:txBody>
      </p:sp>
    </p:spTree>
    <p:extLst>
      <p:ext uri="{BB962C8B-B14F-4D97-AF65-F5344CB8AC3E}">
        <p14:creationId xmlns:p14="http://schemas.microsoft.com/office/powerpoint/2010/main" val="14627080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14:bounceEnd="50000">
                                          <p:cBhvr additive="base">
                                            <p:cTn id="7" dur="500" fill="hold"/>
                                            <p:tgtEl>
                                              <p:spTgt spid="56"/>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文本框 56"/>
          <p:cNvSpPr txBox="1"/>
          <p:nvPr/>
        </p:nvSpPr>
        <p:spPr>
          <a:xfrm>
            <a:off x="2722880" y="3562696"/>
            <a:ext cx="4404035" cy="1021433"/>
          </a:xfrm>
          <a:prstGeom prst="rect">
            <a:avLst/>
          </a:prstGeom>
          <a:noFill/>
        </p:spPr>
        <p:txBody>
          <a:bodyPr wrap="square" rtlCol="0">
            <a:spAutoFit/>
          </a:bodyPr>
          <a:lstStyle>
            <a:defPPr>
              <a:defRPr lang="zh-CN"/>
            </a:defPPr>
            <a:lvl1pPr algn="just">
              <a:lnSpc>
                <a:spcPct val="110000"/>
              </a:lnSpc>
              <a:defRPr sz="1400">
                <a:solidFill>
                  <a:schemeClr val="tx1">
                    <a:lumMod val="50000"/>
                    <a:lumOff val="50000"/>
                  </a:schemeClr>
                </a:solidFill>
              </a:defRPr>
            </a:lvl1pPr>
          </a:lstStyle>
          <a:p>
            <a:pPr algn="l" defTabSz="913765">
              <a:lnSpc>
                <a:spcPct val="130000"/>
              </a:lnSpc>
            </a:pPr>
            <a:r>
              <a:rPr lang="en-US" altLang="zh-CN" sz="1600" dirty="0">
                <a:solidFill>
                  <a:schemeClr val="tx1"/>
                </a:solidFill>
                <a:latin typeface="Microsoft YaHei" panose="020B0503020204020204" pitchFamily="34" charset="-122"/>
                <a:ea typeface="Microsoft YaHei" panose="020B0503020204020204" pitchFamily="34" charset="-122"/>
              </a:rPr>
              <a:t>OS-&gt;Windows XP</a:t>
            </a:r>
          </a:p>
          <a:p>
            <a:pPr algn="l" defTabSz="913765">
              <a:lnSpc>
                <a:spcPct val="130000"/>
              </a:lnSpc>
            </a:pPr>
            <a:r>
              <a:rPr lang="en-US" altLang="zh-CN" sz="1600" dirty="0">
                <a:solidFill>
                  <a:schemeClr val="tx1"/>
                </a:solidFill>
                <a:latin typeface="Microsoft YaHei" panose="020B0503020204020204" pitchFamily="34" charset="-122"/>
                <a:ea typeface="Microsoft YaHei" panose="020B0503020204020204" pitchFamily="34" charset="-122"/>
              </a:rPr>
              <a:t>Arduino software</a:t>
            </a:r>
          </a:p>
          <a:p>
            <a:pPr algn="l" defTabSz="913765">
              <a:lnSpc>
                <a:spcPct val="130000"/>
              </a:lnSpc>
            </a:pPr>
            <a:r>
              <a:rPr lang="en-US" altLang="zh-CN" sz="1600" dirty="0" err="1">
                <a:solidFill>
                  <a:schemeClr val="tx1"/>
                </a:solidFill>
                <a:latin typeface="Microsoft YaHei" panose="020B0503020204020204" pitchFamily="34" charset="-122"/>
                <a:ea typeface="Microsoft YaHei" panose="020B0503020204020204" pitchFamily="34" charset="-122"/>
              </a:rPr>
              <a:t>Php,xampserver</a:t>
            </a:r>
            <a:endParaRPr lang="en-US" altLang="zh-CN" sz="1600" dirty="0">
              <a:solidFill>
                <a:schemeClr val="tx1"/>
              </a:solidFill>
              <a:latin typeface="Microsoft YaHei" panose="020B0503020204020204" pitchFamily="34" charset="-122"/>
              <a:ea typeface="Microsoft YaHei" panose="020B0503020204020204" pitchFamily="34" charset="-122"/>
            </a:endParaRPr>
          </a:p>
        </p:txBody>
      </p:sp>
      <p:sp>
        <p:nvSpPr>
          <p:cNvPr id="56" name="Rectangle 39"/>
          <p:cNvSpPr>
            <a:spLocks noChangeArrowheads="1"/>
          </p:cNvSpPr>
          <p:nvPr/>
        </p:nvSpPr>
        <p:spPr bwMode="auto">
          <a:xfrm>
            <a:off x="1425575" y="377923"/>
            <a:ext cx="9637395" cy="1131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latin typeface="Microsoft YaHei" panose="020B0503020204020204" pitchFamily="34" charset="-122"/>
                <a:ea typeface="Microsoft YaHei" panose="020B0503020204020204" pitchFamily="34" charset="-122"/>
                <a:cs typeface="Arial" panose="020B0604020202020204" pitchFamily="34" charset="0"/>
                <a:sym typeface="+mn-ea"/>
              </a:rPr>
              <a:t>SOFTWARE AND HARDWARE SPECIFICATIONS</a:t>
            </a:r>
            <a:endParaRPr lang="en-US" altLang="zh-CN" sz="3200" dirty="0">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latin typeface="Microsoft YaHei" panose="020B0503020204020204" pitchFamily="34" charset="-122"/>
              <a:ea typeface="Microsoft YaHei" panose="020B0503020204020204" pitchFamily="34" charset="-122"/>
            </a:endParaRPr>
          </a:p>
        </p:txBody>
      </p:sp>
      <p:sp>
        <p:nvSpPr>
          <p:cNvPr id="27" name="矩形 26"/>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矩形 27"/>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矩形 28"/>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椭圆 59">
            <a:extLst>
              <a:ext uri="{FF2B5EF4-FFF2-40B4-BE49-F238E27FC236}">
                <a16:creationId xmlns:a16="http://schemas.microsoft.com/office/drawing/2014/main" id="{EA849ED8-9E21-4455-BB7F-0FA1A564A0C7}"/>
              </a:ext>
            </a:extLst>
          </p:cNvPr>
          <p:cNvSpPr/>
          <p:nvPr/>
        </p:nvSpPr>
        <p:spPr>
          <a:xfrm>
            <a:off x="2987236" y="1445885"/>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椭圆 60">
            <a:extLst>
              <a:ext uri="{FF2B5EF4-FFF2-40B4-BE49-F238E27FC236}">
                <a16:creationId xmlns:a16="http://schemas.microsoft.com/office/drawing/2014/main" id="{343AB2D4-E914-43DF-BC1D-B343090A276A}"/>
              </a:ext>
            </a:extLst>
          </p:cNvPr>
          <p:cNvSpPr/>
          <p:nvPr/>
        </p:nvSpPr>
        <p:spPr>
          <a:xfrm>
            <a:off x="6244272" y="1268826"/>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Text Box 1">
            <a:extLst>
              <a:ext uri="{FF2B5EF4-FFF2-40B4-BE49-F238E27FC236}">
                <a16:creationId xmlns:a16="http://schemas.microsoft.com/office/drawing/2014/main" id="{1AEC19AA-855F-435F-8190-8A9E4AE6A904}"/>
              </a:ext>
            </a:extLst>
          </p:cNvPr>
          <p:cNvSpPr txBox="1"/>
          <p:nvPr/>
        </p:nvSpPr>
        <p:spPr>
          <a:xfrm>
            <a:off x="3148847" y="1824460"/>
            <a:ext cx="1274557" cy="923330"/>
          </a:xfrm>
          <a:prstGeom prst="rect">
            <a:avLst/>
          </a:prstGeom>
          <a:noFill/>
        </p:spPr>
        <p:txBody>
          <a:bodyPr wrap="square" rtlCol="0">
            <a:spAutoFit/>
            <a:scene3d>
              <a:camera prst="orthographicFront"/>
              <a:lightRig rig="threePt" dir="t"/>
            </a:scene3d>
          </a:bodyPr>
          <a:lstStyle/>
          <a:p>
            <a:r>
              <a:rPr lang="en-US" b="1" dirty="0">
                <a:effectLst>
                  <a:outerShdw blurRad="38100" dist="19050" dir="2700000" algn="tl" rotWithShape="0">
                    <a:schemeClr val="dk1">
                      <a:alpha val="40000"/>
                    </a:schemeClr>
                  </a:outerShdw>
                </a:effectLst>
              </a:rPr>
              <a:t>SOFTWARE SPECIFICATIONS</a:t>
            </a:r>
          </a:p>
        </p:txBody>
      </p:sp>
      <p:sp>
        <p:nvSpPr>
          <p:cNvPr id="10" name="Rectangle 39">
            <a:extLst>
              <a:ext uri="{FF2B5EF4-FFF2-40B4-BE49-F238E27FC236}">
                <a16:creationId xmlns:a16="http://schemas.microsoft.com/office/drawing/2014/main" id="{72331175-6D5C-D7F6-A2E7-653D799979EE}"/>
              </a:ext>
            </a:extLst>
          </p:cNvPr>
          <p:cNvSpPr>
            <a:spLocks noChangeArrowheads="1"/>
          </p:cNvSpPr>
          <p:nvPr/>
        </p:nvSpPr>
        <p:spPr bwMode="auto">
          <a:xfrm>
            <a:off x="1425575" y="337283"/>
            <a:ext cx="9637395" cy="11317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latin typeface="Microsoft YaHei" panose="020B0503020204020204" pitchFamily="34" charset="-122"/>
                <a:ea typeface="Microsoft YaHei" panose="020B0503020204020204" pitchFamily="34" charset="-122"/>
                <a:cs typeface="Arial" panose="020B0604020202020204" pitchFamily="34" charset="0"/>
                <a:sym typeface="+mn-ea"/>
              </a:rPr>
              <a:t>SOFTWARE AND HARDWARE SPECIFICATIONS</a:t>
            </a:r>
            <a:endParaRPr lang="en-US" altLang="zh-CN" sz="3200" dirty="0">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latin typeface="Microsoft YaHei" panose="020B0503020204020204" pitchFamily="34" charset="-122"/>
              <a:ea typeface="Microsoft YaHei" panose="020B0503020204020204" pitchFamily="34" charset="-122"/>
            </a:endParaRPr>
          </a:p>
        </p:txBody>
      </p:sp>
      <p:sp>
        <p:nvSpPr>
          <p:cNvPr id="11" name="椭圆 59">
            <a:extLst>
              <a:ext uri="{FF2B5EF4-FFF2-40B4-BE49-F238E27FC236}">
                <a16:creationId xmlns:a16="http://schemas.microsoft.com/office/drawing/2014/main" id="{FD878B17-9324-CA8B-95B9-8548BCF74910}"/>
              </a:ext>
            </a:extLst>
          </p:cNvPr>
          <p:cNvSpPr/>
          <p:nvPr/>
        </p:nvSpPr>
        <p:spPr>
          <a:xfrm>
            <a:off x="6421331" y="1405245"/>
            <a:ext cx="1559567" cy="1559566"/>
          </a:xfrm>
          <a:prstGeom prst="ellipse">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ltLang="zh-CN" dirty="0">
                <a:solidFill>
                  <a:schemeClr val="tx1"/>
                </a:solidFill>
              </a:rPr>
              <a:t>HARDWARE SPECIFICATIONS</a:t>
            </a:r>
            <a:endParaRPr lang="zh-CN" altLang="en-US" dirty="0">
              <a:solidFill>
                <a:schemeClr val="tx1"/>
              </a:solidFill>
            </a:endParaRPr>
          </a:p>
        </p:txBody>
      </p:sp>
      <p:sp>
        <p:nvSpPr>
          <p:cNvPr id="13" name="椭圆 60">
            <a:extLst>
              <a:ext uri="{FF2B5EF4-FFF2-40B4-BE49-F238E27FC236}">
                <a16:creationId xmlns:a16="http://schemas.microsoft.com/office/drawing/2014/main" id="{6C154FC6-5E4D-E916-895F-DA8B83BD37C0}"/>
              </a:ext>
            </a:extLst>
          </p:cNvPr>
          <p:cNvSpPr/>
          <p:nvPr/>
        </p:nvSpPr>
        <p:spPr>
          <a:xfrm>
            <a:off x="2829282" y="1228186"/>
            <a:ext cx="1913686" cy="1913684"/>
          </a:xfrm>
          <a:prstGeom prst="ellipse">
            <a:avLst/>
          </a:prstGeom>
          <a:noFill/>
          <a:ln>
            <a:solidFill>
              <a:srgbClr val="21AA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TextBox 2">
            <a:extLst>
              <a:ext uri="{FF2B5EF4-FFF2-40B4-BE49-F238E27FC236}">
                <a16:creationId xmlns:a16="http://schemas.microsoft.com/office/drawing/2014/main" id="{E6B2BCAA-816C-8ADC-DF30-EA39F4F3C348}"/>
              </a:ext>
            </a:extLst>
          </p:cNvPr>
          <p:cNvSpPr txBox="1"/>
          <p:nvPr/>
        </p:nvSpPr>
        <p:spPr>
          <a:xfrm>
            <a:off x="6096000" y="3525520"/>
            <a:ext cx="3373120" cy="1477328"/>
          </a:xfrm>
          <a:prstGeom prst="rect">
            <a:avLst/>
          </a:prstGeom>
          <a:noFill/>
        </p:spPr>
        <p:txBody>
          <a:bodyPr wrap="square" rtlCol="0">
            <a:spAutoFit/>
          </a:bodyPr>
          <a:lstStyle/>
          <a:p>
            <a:r>
              <a:rPr lang="en-IN" dirty="0"/>
              <a:t>MQ135 Air quality sensor</a:t>
            </a:r>
          </a:p>
          <a:p>
            <a:r>
              <a:rPr lang="en-IN" dirty="0"/>
              <a:t>Sound sensorLM393</a:t>
            </a:r>
          </a:p>
          <a:p>
            <a:r>
              <a:rPr lang="en-IN" dirty="0"/>
              <a:t>NodeMCU-ESP8266</a:t>
            </a:r>
          </a:p>
          <a:p>
            <a:r>
              <a:rPr lang="en-IN" dirty="0"/>
              <a:t>OLED Display</a:t>
            </a:r>
          </a:p>
          <a:p>
            <a:r>
              <a:rPr lang="en-IN" dirty="0"/>
              <a:t>cables</a:t>
            </a:r>
          </a:p>
        </p:txBody>
      </p:sp>
    </p:spTree>
    <p:extLst>
      <p:ext uri="{BB962C8B-B14F-4D97-AF65-F5344CB8AC3E}">
        <p14:creationId xmlns:p14="http://schemas.microsoft.com/office/powerpoint/2010/main" val="1217633896"/>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14:bounceEnd="50000">
                                          <p:cBhvr additive="base">
                                            <p:cTn id="7" dur="500" fill="hold"/>
                                            <p:tgtEl>
                                              <p:spTgt spid="56"/>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par>
                                    <p:cTn id="24" presetID="2" presetClass="entr" presetSubtype="2" fill="hold" grpId="0" nodeType="withEffect" p14:presetBounceEnd="50000">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14:bounceEnd="50000">
                                          <p:cBhvr additive="base">
                                            <p:cTn id="26" dur="500" fill="hold"/>
                                            <p:tgtEl>
                                              <p:spTgt spid="10"/>
                                            </p:tgtEl>
                                            <p:attrNameLst>
                                              <p:attrName>ppt_x</p:attrName>
                                            </p:attrNameLst>
                                          </p:cBhvr>
                                          <p:tavLst>
                                            <p:tav tm="0">
                                              <p:val>
                                                <p:strVal val="1+#ppt_w/2"/>
                                              </p:val>
                                            </p:tav>
                                            <p:tav tm="100000">
                                              <p:val>
                                                <p:strVal val="#ppt_x"/>
                                              </p:val>
                                            </p:tav>
                                          </p:tavLst>
                                        </p:anim>
                                        <p:anim calcmode="lin" valueType="num" p14:bounceEnd="50000">
                                          <p:cBhvr additive="base">
                                            <p:cTn id="27" dur="500" fill="hold"/>
                                            <p:tgtEl>
                                              <p:spTgt spid="10"/>
                                            </p:tgtEl>
                                            <p:attrNameLst>
                                              <p:attrName>ppt_y</p:attrName>
                                            </p:attrNameLst>
                                          </p:cBhvr>
                                          <p:tavLst>
                                            <p:tav tm="0">
                                              <p:val>
                                                <p:strVal val="#ppt_y"/>
                                              </p:val>
                                            </p:tav>
                                            <p:tav tm="100000">
                                              <p:val>
                                                <p:strVal val="#ppt_y"/>
                                              </p:val>
                                            </p:tav>
                                          </p:tavLst>
                                        </p:anim>
                                      </p:childTnLst>
                                    </p:cTn>
                                  </p:par>
                                </p:childTnLst>
                              </p:cTn>
                            </p:par>
                            <p:par>
                              <p:cTn id="28" fill="hold">
                                <p:stCondLst>
                                  <p:cond delay="1750"/>
                                </p:stCondLst>
                                <p:childTnLst>
                                  <p:par>
                                    <p:cTn id="29" presetID="53" presetClass="entr" presetSubtype="16"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750" fill="hold"/>
                                            <p:tgtEl>
                                              <p:spTgt spid="13"/>
                                            </p:tgtEl>
                                            <p:attrNameLst>
                                              <p:attrName>ppt_w</p:attrName>
                                            </p:attrNameLst>
                                          </p:cBhvr>
                                          <p:tavLst>
                                            <p:tav tm="0">
                                              <p:val>
                                                <p:fltVal val="0"/>
                                              </p:val>
                                            </p:tav>
                                            <p:tav tm="100000">
                                              <p:val>
                                                <p:strVal val="#ppt_w"/>
                                              </p:val>
                                            </p:tav>
                                          </p:tavLst>
                                        </p:anim>
                                        <p:anim calcmode="lin" valueType="num">
                                          <p:cBhvr>
                                            <p:cTn id="37" dur="750" fill="hold"/>
                                            <p:tgtEl>
                                              <p:spTgt spid="13"/>
                                            </p:tgtEl>
                                            <p:attrNameLst>
                                              <p:attrName>ppt_h</p:attrName>
                                            </p:attrNameLst>
                                          </p:cBhvr>
                                          <p:tavLst>
                                            <p:tav tm="0">
                                              <p:val>
                                                <p:fltVal val="0"/>
                                              </p:val>
                                            </p:tav>
                                            <p:tav tm="100000">
                                              <p:val>
                                                <p:strVal val="#ppt_h"/>
                                              </p:val>
                                            </p:tav>
                                          </p:tavLst>
                                        </p:anim>
                                        <p:animEffect transition="in" filter="fade">
                                          <p:cBhvr>
                                            <p:cTn id="38"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P spid="10" grpId="0"/>
          <p:bldP spid="11" grpId="0" bldLvl="0" animBg="1"/>
          <p:bldP spid="13"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750" fill="hold"/>
                                            <p:tgtEl>
                                              <p:spTgt spid="32"/>
                                            </p:tgtEl>
                                            <p:attrNameLst>
                                              <p:attrName>ppt_w</p:attrName>
                                            </p:attrNameLst>
                                          </p:cBhvr>
                                          <p:tavLst>
                                            <p:tav tm="0">
                                              <p:val>
                                                <p:fltVal val="0"/>
                                              </p:val>
                                            </p:tav>
                                            <p:tav tm="100000">
                                              <p:val>
                                                <p:strVal val="#ppt_w"/>
                                              </p:val>
                                            </p:tav>
                                          </p:tavLst>
                                        </p:anim>
                                        <p:anim calcmode="lin" valueType="num">
                                          <p:cBhvr>
                                            <p:cTn id="16" dur="750" fill="hold"/>
                                            <p:tgtEl>
                                              <p:spTgt spid="32"/>
                                            </p:tgtEl>
                                            <p:attrNameLst>
                                              <p:attrName>ppt_h</p:attrName>
                                            </p:attrNameLst>
                                          </p:cBhvr>
                                          <p:tavLst>
                                            <p:tav tm="0">
                                              <p:val>
                                                <p:fltVal val="0"/>
                                              </p:val>
                                            </p:tav>
                                            <p:tav tm="100000">
                                              <p:val>
                                                <p:strVal val="#ppt_h"/>
                                              </p:val>
                                            </p:tav>
                                          </p:tavLst>
                                        </p:anim>
                                        <p:animEffect transition="in" filter="fade">
                                          <p:cBhvr>
                                            <p:cTn id="17" dur="750"/>
                                            <p:tgtEl>
                                              <p:spTgt spid="32"/>
                                            </p:tgtEl>
                                          </p:cBhvr>
                                        </p:animEffect>
                                      </p:childTnLst>
                                    </p:cTn>
                                  </p:par>
                                </p:childTnLst>
                              </p:cTn>
                            </p:par>
                            <p:par>
                              <p:cTn id="18" fill="hold">
                                <p:stCondLst>
                                  <p:cond delay="1250"/>
                                </p:stCondLst>
                                <p:childTnLst>
                                  <p:par>
                                    <p:cTn id="19" presetID="53" presetClass="entr" presetSubtype="16" fill="hold" grpId="0" nodeType="afterEffect">
                                      <p:stCondLst>
                                        <p:cond delay="0"/>
                                      </p:stCondLst>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ppt_w</p:attrName>
                                            </p:attrNameLst>
                                          </p:cBhvr>
                                          <p:tavLst>
                                            <p:tav tm="0">
                                              <p:val>
                                                <p:fltVal val="0"/>
                                              </p:val>
                                            </p:tav>
                                            <p:tav tm="100000">
                                              <p:val>
                                                <p:strVal val="#ppt_w"/>
                                              </p:val>
                                            </p:tav>
                                          </p:tavLst>
                                        </p:anim>
                                        <p:anim calcmode="lin" valueType="num">
                                          <p:cBhvr>
                                            <p:cTn id="22" dur="500" fill="hold"/>
                                            <p:tgtEl>
                                              <p:spTgt spid="31"/>
                                            </p:tgtEl>
                                            <p:attrNameLst>
                                              <p:attrName>ppt_h</p:attrName>
                                            </p:attrNameLst>
                                          </p:cBhvr>
                                          <p:tavLst>
                                            <p:tav tm="0">
                                              <p:val>
                                                <p:fltVal val="0"/>
                                              </p:val>
                                            </p:tav>
                                            <p:tav tm="100000">
                                              <p:val>
                                                <p:strVal val="#ppt_h"/>
                                              </p:val>
                                            </p:tav>
                                          </p:tavLst>
                                        </p:anim>
                                        <p:animEffect transition="in" filter="fade">
                                          <p:cBhvr>
                                            <p:cTn id="23" dur="500"/>
                                            <p:tgtEl>
                                              <p:spTgt spid="31"/>
                                            </p:tgtEl>
                                          </p:cBhvr>
                                        </p:animEffect>
                                      </p:childTnLst>
                                    </p:cTn>
                                  </p:par>
                                  <p:par>
                                    <p:cTn id="24" presetID="2" presetClass="entr" presetSubtype="2"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1+#ppt_w/2"/>
                                              </p:val>
                                            </p:tav>
                                            <p:tav tm="100000">
                                              <p:val>
                                                <p:strVal val="#ppt_x"/>
                                              </p:val>
                                            </p:tav>
                                          </p:tavLst>
                                        </p:anim>
                                        <p:anim calcmode="lin" valueType="num">
                                          <p:cBhvr additive="base">
                                            <p:cTn id="27" dur="500" fill="hold"/>
                                            <p:tgtEl>
                                              <p:spTgt spid="10"/>
                                            </p:tgtEl>
                                            <p:attrNameLst>
                                              <p:attrName>ppt_y</p:attrName>
                                            </p:attrNameLst>
                                          </p:cBhvr>
                                          <p:tavLst>
                                            <p:tav tm="0">
                                              <p:val>
                                                <p:strVal val="#ppt_y"/>
                                              </p:val>
                                            </p:tav>
                                            <p:tav tm="100000">
                                              <p:val>
                                                <p:strVal val="#ppt_y"/>
                                              </p:val>
                                            </p:tav>
                                          </p:tavLst>
                                        </p:anim>
                                      </p:childTnLst>
                                    </p:cTn>
                                  </p:par>
                                </p:childTnLst>
                              </p:cTn>
                            </p:par>
                            <p:par>
                              <p:cTn id="28" fill="hold">
                                <p:stCondLst>
                                  <p:cond delay="1750"/>
                                </p:stCondLst>
                                <p:childTnLst>
                                  <p:par>
                                    <p:cTn id="29" presetID="53" presetClass="entr" presetSubtype="16"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Effect transition="in" filter="fade">
                                          <p:cBhvr>
                                            <p:cTn id="33" dur="500"/>
                                            <p:tgtEl>
                                              <p:spTgt spid="11"/>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750" fill="hold"/>
                                            <p:tgtEl>
                                              <p:spTgt spid="13"/>
                                            </p:tgtEl>
                                            <p:attrNameLst>
                                              <p:attrName>ppt_w</p:attrName>
                                            </p:attrNameLst>
                                          </p:cBhvr>
                                          <p:tavLst>
                                            <p:tav tm="0">
                                              <p:val>
                                                <p:fltVal val="0"/>
                                              </p:val>
                                            </p:tav>
                                            <p:tav tm="100000">
                                              <p:val>
                                                <p:strVal val="#ppt_w"/>
                                              </p:val>
                                            </p:tav>
                                          </p:tavLst>
                                        </p:anim>
                                        <p:anim calcmode="lin" valueType="num">
                                          <p:cBhvr>
                                            <p:cTn id="37" dur="750" fill="hold"/>
                                            <p:tgtEl>
                                              <p:spTgt spid="13"/>
                                            </p:tgtEl>
                                            <p:attrNameLst>
                                              <p:attrName>ppt_h</p:attrName>
                                            </p:attrNameLst>
                                          </p:cBhvr>
                                          <p:tavLst>
                                            <p:tav tm="0">
                                              <p:val>
                                                <p:fltVal val="0"/>
                                              </p:val>
                                            </p:tav>
                                            <p:tav tm="100000">
                                              <p:val>
                                                <p:strVal val="#ppt_h"/>
                                              </p:val>
                                            </p:tav>
                                          </p:tavLst>
                                        </p:anim>
                                        <p:animEffect transition="in" filter="fade">
                                          <p:cBhvr>
                                            <p:cTn id="38" dur="75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56" grpId="0"/>
          <p:bldP spid="31" grpId="0" bldLvl="0" animBg="1"/>
          <p:bldP spid="32" grpId="0" bldLvl="0" animBg="1"/>
          <p:bldP spid="10" grpId="0"/>
          <p:bldP spid="11" grpId="0" bldLvl="0" animBg="1"/>
          <p:bldP spid="13" grpId="0" bldLvl="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80360"/>
            <a:ext cx="4672330"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Input and output modules identified</a:t>
            </a: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68213" y="2787417"/>
            <a:ext cx="793807"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06</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133641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Modules</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1232234" y="1669715"/>
            <a:ext cx="6730595" cy="1200329"/>
          </a:xfrm>
          <a:prstGeom prst="rect">
            <a:avLst/>
          </a:prstGeom>
          <a:noFill/>
        </p:spPr>
        <p:txBody>
          <a:bodyPr wrap="square" rtlCol="0" anchor="t">
            <a:spAutoFit/>
          </a:bodyPr>
          <a:lstStyle/>
          <a:p>
            <a:pPr algn="l" fontAlgn="base"/>
            <a:r>
              <a:rPr lang="en-US" b="0" i="0" dirty="0">
                <a:effectLst/>
                <a:latin typeface="Helvetica Neue"/>
              </a:rPr>
              <a:t> Application Module</a:t>
            </a:r>
          </a:p>
          <a:p>
            <a:pPr algn="l" fontAlgn="base"/>
            <a:r>
              <a:rPr lang="en-US" dirty="0">
                <a:latin typeface="Times New Roman" panose="02020603050405020304" pitchFamily="18" charset="0"/>
                <a:cs typeface="Times New Roman" panose="02020603050405020304" pitchFamily="18" charset="0"/>
              </a:rPr>
              <a:t>Noise controlling module</a:t>
            </a:r>
          </a:p>
          <a:p>
            <a:pPr algn="l" fontAlgn="base"/>
            <a:r>
              <a:rPr lang="en-US" dirty="0">
                <a:latin typeface="Times New Roman" panose="02020603050405020304" pitchFamily="18" charset="0"/>
                <a:cs typeface="Times New Roman" panose="02020603050405020304" pitchFamily="18" charset="0"/>
              </a:rPr>
              <a:t>Air quality module</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7943191"/>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58280" y="2997835"/>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err="1">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DataSet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3955" y="2787417"/>
            <a:ext cx="78232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05</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02955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Dataset</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1232234" y="1669715"/>
            <a:ext cx="6730595" cy="646331"/>
          </a:xfrm>
          <a:prstGeom prst="rect">
            <a:avLst/>
          </a:prstGeom>
          <a:noFill/>
        </p:spPr>
        <p:txBody>
          <a:bodyPr wrap="square" rtlCol="0" anchor="t">
            <a:spAutoFit/>
          </a:bodyPr>
          <a:lstStyle/>
          <a:p>
            <a:pPr algn="l" fontAlgn="base"/>
            <a:r>
              <a:rPr lang="en-US" b="0" i="0" dirty="0">
                <a:effectLst/>
                <a:latin typeface="Helvetica Neue"/>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49AB209-5160-7388-DB8D-1CA359C160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9384" y="1054099"/>
            <a:ext cx="9919092" cy="5579489"/>
          </a:xfrm>
          <a:prstGeom prst="rect">
            <a:avLst/>
          </a:prstGeom>
        </p:spPr>
      </p:pic>
    </p:spTree>
    <p:extLst>
      <p:ext uri="{BB962C8B-B14F-4D97-AF65-F5344CB8AC3E}">
        <p14:creationId xmlns:p14="http://schemas.microsoft.com/office/powerpoint/2010/main" val="3614205043"/>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19963" y="3187116"/>
            <a:ext cx="166276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lang="en-US" altLang="zh-CN" sz="2800" b="1" dirty="0">
                <a:solidFill>
                  <a:schemeClr val="tx1">
                    <a:lumMod val="65000"/>
                    <a:lumOff val="35000"/>
                  </a:schemeClr>
                </a:solidFill>
                <a:latin typeface="Microsoft YaHei" panose="020B0503020204020204" pitchFamily="34" charset="-122"/>
                <a:ea typeface="Microsoft YaHei" panose="020B0503020204020204" pitchFamily="34" charset="-122"/>
              </a:rPr>
              <a:t>Contents</a:t>
            </a:r>
            <a:endParaRPr kumimoji="0" lang="zh-CN" altLang="en-US" sz="28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endParaRPr>
          </a:p>
        </p:txBody>
      </p:sp>
      <p:sp>
        <p:nvSpPr>
          <p:cNvPr id="18" name="Rectangle 32"/>
          <p:cNvSpPr>
            <a:spLocks noChangeArrowheads="1"/>
          </p:cNvSpPr>
          <p:nvPr/>
        </p:nvSpPr>
        <p:spPr bwMode="auto">
          <a:xfrm>
            <a:off x="2885367" y="3689505"/>
            <a:ext cx="1597679"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1400" b="0" i="0" u="none" strike="noStrike" cap="none" normalizeH="0" baseline="0" dirty="0">
                <a:ln>
                  <a:noFill/>
                </a:ln>
                <a:solidFill>
                  <a:schemeClr val="tx1">
                    <a:lumMod val="65000"/>
                    <a:lumOff val="35000"/>
                  </a:schemeClr>
                </a:solidFill>
                <a:effectLst/>
                <a:latin typeface="Impact" panose="020B0806030902050204" pitchFamily="34" charset="0"/>
                <a:ea typeface="SimSun" panose="02010600030101010101" pitchFamily="2" charset="-122"/>
              </a:rPr>
              <a:t>CONTENTS</a:t>
            </a:r>
            <a:endParaRPr kumimoji="0" lang="zh-CN" altLang="zh-CN" sz="1000" b="0" i="0" u="none" strike="noStrike" cap="none" normalizeH="0" baseline="0" dirty="0">
              <a:ln>
                <a:noFill/>
              </a:ln>
              <a:solidFill>
                <a:schemeClr val="tx1">
                  <a:lumMod val="65000"/>
                  <a:lumOff val="35000"/>
                </a:schemeClr>
              </a:solidFill>
              <a:effectLst/>
              <a:ea typeface="SimSun" panose="02010600030101010101" pitchFamily="2" charset="-122"/>
            </a:endParaRP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5" name="Rectangle 39"/>
          <p:cNvSpPr>
            <a:spLocks noChangeArrowheads="1"/>
          </p:cNvSpPr>
          <p:nvPr/>
        </p:nvSpPr>
        <p:spPr bwMode="auto">
          <a:xfrm>
            <a:off x="6358838" y="251750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 Description of the Project</a:t>
            </a:r>
          </a:p>
        </p:txBody>
      </p:sp>
      <p:sp>
        <p:nvSpPr>
          <p:cNvPr id="6" name="TextBox 9"/>
          <p:cNvSpPr txBox="1"/>
          <p:nvPr/>
        </p:nvSpPr>
        <p:spPr>
          <a:xfrm>
            <a:off x="5662856" y="2429912"/>
            <a:ext cx="60452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02</a:t>
            </a:r>
          </a:p>
        </p:txBody>
      </p:sp>
      <p:cxnSp>
        <p:nvCxnSpPr>
          <p:cNvPr id="7" name="直接连接符 21"/>
          <p:cNvCxnSpPr/>
          <p:nvPr/>
        </p:nvCxnSpPr>
        <p:spPr>
          <a:xfrm>
            <a:off x="6242685" y="252285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2" name="Rectangle 39"/>
          <p:cNvSpPr>
            <a:spLocks noChangeArrowheads="1"/>
          </p:cNvSpPr>
          <p:nvPr/>
        </p:nvSpPr>
        <p:spPr bwMode="auto">
          <a:xfrm>
            <a:off x="6358838" y="309154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Existing System and Proposed System</a:t>
            </a:r>
          </a:p>
        </p:txBody>
      </p:sp>
      <p:sp>
        <p:nvSpPr>
          <p:cNvPr id="63" name="TextBox 9"/>
          <p:cNvSpPr txBox="1"/>
          <p:nvPr/>
        </p:nvSpPr>
        <p:spPr>
          <a:xfrm>
            <a:off x="5651426" y="3019827"/>
            <a:ext cx="61595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03</a:t>
            </a:r>
          </a:p>
        </p:txBody>
      </p:sp>
      <p:cxnSp>
        <p:nvCxnSpPr>
          <p:cNvPr id="64" name="直接连接符 21"/>
          <p:cNvCxnSpPr/>
          <p:nvPr/>
        </p:nvCxnSpPr>
        <p:spPr>
          <a:xfrm>
            <a:off x="6261735" y="310832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5" name="Rectangle 39"/>
          <p:cNvSpPr>
            <a:spLocks noChangeArrowheads="1"/>
          </p:cNvSpPr>
          <p:nvPr/>
        </p:nvSpPr>
        <p:spPr bwMode="auto">
          <a:xfrm>
            <a:off x="6367093" y="3718287"/>
            <a:ext cx="2232248"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 System Design</a:t>
            </a:r>
          </a:p>
        </p:txBody>
      </p:sp>
      <p:sp>
        <p:nvSpPr>
          <p:cNvPr id="66" name="TextBox 9"/>
          <p:cNvSpPr txBox="1"/>
          <p:nvPr/>
        </p:nvSpPr>
        <p:spPr>
          <a:xfrm>
            <a:off x="5665714" y="3605932"/>
            <a:ext cx="60388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04</a:t>
            </a:r>
          </a:p>
        </p:txBody>
      </p:sp>
      <p:cxnSp>
        <p:nvCxnSpPr>
          <p:cNvPr id="67" name="直接连接符 21"/>
          <p:cNvCxnSpPr/>
          <p:nvPr/>
        </p:nvCxnSpPr>
        <p:spPr>
          <a:xfrm>
            <a:off x="6269990" y="369443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69" name="TextBox 9"/>
          <p:cNvSpPr txBox="1"/>
          <p:nvPr/>
        </p:nvSpPr>
        <p:spPr>
          <a:xfrm>
            <a:off x="5647616" y="4199022"/>
            <a:ext cx="618490"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05</a:t>
            </a:r>
          </a:p>
        </p:txBody>
      </p:sp>
      <p:cxnSp>
        <p:nvCxnSpPr>
          <p:cNvPr id="70" name="直接连接符 21"/>
          <p:cNvCxnSpPr/>
          <p:nvPr/>
        </p:nvCxnSpPr>
        <p:spPr>
          <a:xfrm>
            <a:off x="6259195" y="4287520"/>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8" name="Rectangle 39"/>
          <p:cNvSpPr>
            <a:spLocks noChangeArrowheads="1"/>
          </p:cNvSpPr>
          <p:nvPr/>
        </p:nvSpPr>
        <p:spPr bwMode="auto">
          <a:xfrm>
            <a:off x="6367093" y="4128041"/>
            <a:ext cx="2232248" cy="645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rPr>
              <a:t>About User interface design and Back-end design</a:t>
            </a:r>
          </a:p>
        </p:txBody>
      </p:sp>
      <p:sp>
        <p:nvSpPr>
          <p:cNvPr id="81" name="Rectangle 39"/>
          <p:cNvSpPr>
            <a:spLocks noChangeArrowheads="1"/>
          </p:cNvSpPr>
          <p:nvPr/>
        </p:nvSpPr>
        <p:spPr bwMode="auto">
          <a:xfrm>
            <a:off x="6361378" y="1968862"/>
            <a:ext cx="2232248"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14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p:txBody>
      </p:sp>
      <p:sp>
        <p:nvSpPr>
          <p:cNvPr id="82" name="TextBox 9"/>
          <p:cNvSpPr txBox="1"/>
          <p:nvPr/>
        </p:nvSpPr>
        <p:spPr>
          <a:xfrm>
            <a:off x="5689844" y="1840632"/>
            <a:ext cx="555625" cy="583565"/>
          </a:xfrm>
          <a:prstGeom prst="rect">
            <a:avLst/>
          </a:prstGeom>
          <a:noFill/>
        </p:spPr>
        <p:txBody>
          <a:bodyPr wrap="none" rtlCol="0">
            <a:spAutoFit/>
          </a:bodyPr>
          <a:lstStyle/>
          <a:p>
            <a:pPr algn="ctr"/>
            <a:r>
              <a:rPr lang="en-US" altLang="zh-CN" sz="3200" dirty="0">
                <a:solidFill>
                  <a:schemeClr val="tx1">
                    <a:lumMod val="65000"/>
                    <a:lumOff val="35000"/>
                  </a:schemeClr>
                </a:solidFill>
                <a:latin typeface="Impact" panose="020B0806030902050204" pitchFamily="34" charset="0"/>
              </a:rPr>
              <a:t>01</a:t>
            </a:r>
          </a:p>
        </p:txBody>
      </p:sp>
      <p:cxnSp>
        <p:nvCxnSpPr>
          <p:cNvPr id="83" name="直接连接符 21"/>
          <p:cNvCxnSpPr/>
          <p:nvPr/>
        </p:nvCxnSpPr>
        <p:spPr>
          <a:xfrm>
            <a:off x="6245225" y="1933575"/>
            <a:ext cx="12065" cy="39814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C603FFC-B9ED-2566-DD25-DF2EC2ADE4C2}"/>
              </a:ext>
            </a:extLst>
          </p:cNvPr>
          <p:cNvSpPr txBox="1"/>
          <p:nvPr/>
        </p:nvSpPr>
        <p:spPr>
          <a:xfrm>
            <a:off x="5593718" y="4880610"/>
            <a:ext cx="675882" cy="584775"/>
          </a:xfrm>
          <a:prstGeom prst="rect">
            <a:avLst/>
          </a:prstGeom>
          <a:noFill/>
        </p:spPr>
        <p:txBody>
          <a:bodyPr wrap="square">
            <a:spAutoFit/>
          </a:bodyPr>
          <a:lstStyle/>
          <a:p>
            <a:pPr algn="ctr"/>
            <a:r>
              <a:rPr lang="en-US" altLang="zh-CN" sz="3200" dirty="0">
                <a:solidFill>
                  <a:schemeClr val="tx1">
                    <a:lumMod val="65000"/>
                    <a:lumOff val="35000"/>
                  </a:schemeClr>
                </a:solidFill>
                <a:latin typeface="Impact" panose="020B0806030902050204" pitchFamily="34" charset="0"/>
              </a:rPr>
              <a:t>06</a:t>
            </a:r>
          </a:p>
        </p:txBody>
      </p:sp>
      <p:cxnSp>
        <p:nvCxnSpPr>
          <p:cNvPr id="4" name="Straight Connector 3">
            <a:extLst>
              <a:ext uri="{FF2B5EF4-FFF2-40B4-BE49-F238E27FC236}">
                <a16:creationId xmlns:a16="http://schemas.microsoft.com/office/drawing/2014/main" id="{9CD60798-890A-E835-D25A-A3DFDD767CE9}"/>
              </a:ext>
            </a:extLst>
          </p:cNvPr>
          <p:cNvCxnSpPr>
            <a:cxnSpLocks/>
          </p:cNvCxnSpPr>
          <p:nvPr/>
        </p:nvCxnSpPr>
        <p:spPr>
          <a:xfrm flipH="1" flipV="1">
            <a:off x="6269599" y="4880610"/>
            <a:ext cx="12065" cy="43053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2E15C8E-3BEB-7417-7580-7DB02F9AE3DC}"/>
              </a:ext>
            </a:extLst>
          </p:cNvPr>
          <p:cNvSpPr txBox="1"/>
          <p:nvPr/>
        </p:nvSpPr>
        <p:spPr>
          <a:xfrm>
            <a:off x="6358838" y="4880610"/>
            <a:ext cx="1901242" cy="646331"/>
          </a:xfrm>
          <a:prstGeom prst="rect">
            <a:avLst/>
          </a:prstGeom>
          <a:noFill/>
        </p:spPr>
        <p:txBody>
          <a:bodyPr wrap="square" rtlCol="0">
            <a:spAutoFit/>
          </a:bodyPr>
          <a:lstStyle/>
          <a:p>
            <a:r>
              <a:rPr lang="en-IN" dirty="0"/>
              <a:t>Input and Output modules</a:t>
            </a:r>
          </a:p>
        </p:txBody>
      </p:sp>
      <p:sp>
        <p:nvSpPr>
          <p:cNvPr id="27" name="TextBox 26">
            <a:extLst>
              <a:ext uri="{FF2B5EF4-FFF2-40B4-BE49-F238E27FC236}">
                <a16:creationId xmlns:a16="http://schemas.microsoft.com/office/drawing/2014/main" id="{6B4C3A2F-208B-2420-5B10-C8FEEF531143}"/>
              </a:ext>
            </a:extLst>
          </p:cNvPr>
          <p:cNvSpPr txBox="1"/>
          <p:nvPr/>
        </p:nvSpPr>
        <p:spPr>
          <a:xfrm>
            <a:off x="5627175" y="5486400"/>
            <a:ext cx="675882" cy="584775"/>
          </a:xfrm>
          <a:prstGeom prst="rect">
            <a:avLst/>
          </a:prstGeom>
          <a:noFill/>
        </p:spPr>
        <p:txBody>
          <a:bodyPr wrap="square">
            <a:spAutoFit/>
          </a:bodyPr>
          <a:lstStyle/>
          <a:p>
            <a:pPr algn="ctr"/>
            <a:r>
              <a:rPr lang="en-US" altLang="zh-CN" sz="3200" dirty="0">
                <a:solidFill>
                  <a:schemeClr val="tx1">
                    <a:lumMod val="65000"/>
                    <a:lumOff val="35000"/>
                  </a:schemeClr>
                </a:solidFill>
                <a:latin typeface="Impact" panose="020B0806030902050204" pitchFamily="34" charset="0"/>
              </a:rPr>
              <a:t>07</a:t>
            </a:r>
          </a:p>
        </p:txBody>
      </p:sp>
      <p:cxnSp>
        <p:nvCxnSpPr>
          <p:cNvPr id="28" name="Straight Connector 27">
            <a:extLst>
              <a:ext uri="{FF2B5EF4-FFF2-40B4-BE49-F238E27FC236}">
                <a16:creationId xmlns:a16="http://schemas.microsoft.com/office/drawing/2014/main" id="{5E7984F3-EB38-4C00-CC0A-C5ECDEB06100}"/>
              </a:ext>
            </a:extLst>
          </p:cNvPr>
          <p:cNvCxnSpPr>
            <a:cxnSpLocks/>
          </p:cNvCxnSpPr>
          <p:nvPr/>
        </p:nvCxnSpPr>
        <p:spPr>
          <a:xfrm flipH="1" flipV="1">
            <a:off x="6281664" y="5563522"/>
            <a:ext cx="12065" cy="43053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84179C1-C629-0241-E691-5A338ED4333F}"/>
              </a:ext>
            </a:extLst>
          </p:cNvPr>
          <p:cNvSpPr txBox="1"/>
          <p:nvPr/>
        </p:nvSpPr>
        <p:spPr>
          <a:xfrm>
            <a:off x="6407878" y="5594120"/>
            <a:ext cx="1720121" cy="369332"/>
          </a:xfrm>
          <a:prstGeom prst="rect">
            <a:avLst/>
          </a:prstGeom>
          <a:noFill/>
        </p:spPr>
        <p:txBody>
          <a:bodyPr wrap="square" rtlCol="0">
            <a:spAutoFit/>
          </a:bodyPr>
          <a:lstStyle/>
          <a:p>
            <a:r>
              <a:rPr lang="en-IN" dirty="0"/>
              <a:t>Dataset</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41" presetClass="entr" presetSubtype="0" fill="hold" grpId="0" nodeType="withEffect">
                                      <p:stCondLst>
                                        <p:cond delay="500"/>
                                      </p:stCondLst>
                                      <p:iterate type="lt">
                                        <p:tmPct val="10000"/>
                                      </p:iterate>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8"/>
                                            </p:tgtEl>
                                            <p:attrNameLst>
                                              <p:attrName>ppt_y</p:attrName>
                                            </p:attrNameLst>
                                          </p:cBhvr>
                                          <p:tavLst>
                                            <p:tav tm="0">
                                              <p:val>
                                                <p:strVal val="#ppt_y"/>
                                              </p:val>
                                            </p:tav>
                                            <p:tav tm="100000">
                                              <p:val>
                                                <p:strVal val="#ppt_y"/>
                                              </p:val>
                                            </p:tav>
                                          </p:tavLst>
                                        </p:anim>
                                        <p:anim calcmode="lin" valueType="num">
                                          <p:cBhvr>
                                            <p:cTn id="16"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408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Dataset</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1232234" y="1669715"/>
            <a:ext cx="6730595" cy="646331"/>
          </a:xfrm>
          <a:prstGeom prst="rect">
            <a:avLst/>
          </a:prstGeom>
          <a:noFill/>
        </p:spPr>
        <p:txBody>
          <a:bodyPr wrap="square" rtlCol="0" anchor="t">
            <a:spAutoFit/>
          </a:bodyPr>
          <a:lstStyle/>
          <a:p>
            <a:pPr algn="l" fontAlgn="base"/>
            <a:r>
              <a:rPr lang="en-US" b="0" i="0" dirty="0">
                <a:effectLst/>
                <a:latin typeface="Helvetica Neue"/>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846BDDE9-8731-FAB7-E1E9-07BA40BCCE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66800"/>
            <a:ext cx="11434810" cy="5689600"/>
          </a:xfrm>
          <a:prstGeom prst="rect">
            <a:avLst/>
          </a:prstGeom>
        </p:spPr>
      </p:pic>
    </p:spTree>
    <p:extLst>
      <p:ext uri="{BB962C8B-B14F-4D97-AF65-F5344CB8AC3E}">
        <p14:creationId xmlns:p14="http://schemas.microsoft.com/office/powerpoint/2010/main" val="1174240391"/>
      </p:ext>
    </p:extLst>
  </p:cSld>
  <p:clrMapOvr>
    <a:masterClrMapping/>
  </p:clrMapOvr>
  <mc:AlternateContent xmlns:mc="http://schemas.openxmlformats.org/markup-compatibility/2006">
    <mc:Choice xmlns:p14="http://schemas.microsoft.com/office/powerpoint/2010/main" Requires="p14">
      <p:transition p14:dur="0" advTm="5000"/>
    </mc:Choice>
    <mc:Fallback>
      <p:transition advTm="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组合 23"/>
          <p:cNvGrpSpPr/>
          <p:nvPr/>
        </p:nvGrpSpPr>
        <p:grpSpPr>
          <a:xfrm>
            <a:off x="0" y="1"/>
            <a:ext cx="6941354" cy="6825390"/>
            <a:chOff x="0" y="1"/>
            <a:chExt cx="6000751" cy="5900501"/>
          </a:xfrm>
        </p:grpSpPr>
        <p:sp>
          <p:nvSpPr>
            <p:cNvPr id="13" name="任意多边形 12"/>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任意多边形 22"/>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8" name="任意多边形 1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任意多边形 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任意多边形 20"/>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25" name="组合 24"/>
          <p:cNvGrpSpPr/>
          <p:nvPr/>
        </p:nvGrpSpPr>
        <p:grpSpPr>
          <a:xfrm flipH="1" flipV="1">
            <a:off x="10555518" y="5257799"/>
            <a:ext cx="1636481" cy="1609141"/>
            <a:chOff x="0" y="1"/>
            <a:chExt cx="6000751" cy="5900501"/>
          </a:xfrm>
        </p:grpSpPr>
        <p:sp>
          <p:nvSpPr>
            <p:cNvPr id="26" name="任意多边形 25"/>
            <p:cNvSpPr/>
            <p:nvPr/>
          </p:nvSpPr>
          <p:spPr>
            <a:xfrm>
              <a:off x="4478710" y="985601"/>
              <a:ext cx="1522040" cy="2437544"/>
            </a:xfrm>
            <a:custGeom>
              <a:avLst/>
              <a:gdLst>
                <a:gd name="connsiteX0" fmla="*/ 1522040 w 1522040"/>
                <a:gd name="connsiteY0" fmla="*/ 0 h 2437544"/>
                <a:gd name="connsiteX1" fmla="*/ 1026740 w 1522040"/>
                <a:gd name="connsiteY1" fmla="*/ 2419350 h 2437544"/>
                <a:gd name="connsiteX2" fmla="*/ 1005908 w 1522040"/>
                <a:gd name="connsiteY2" fmla="*/ 2437544 h 2437544"/>
                <a:gd name="connsiteX3" fmla="*/ 0 w 1522040"/>
                <a:gd name="connsiteY3" fmla="*/ 556496 h 2437544"/>
                <a:gd name="connsiteX4" fmla="*/ 1522040 w 1522040"/>
                <a:gd name="connsiteY4" fmla="*/ 0 h 24375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040" h="2437544">
                  <a:moveTo>
                    <a:pt x="1522040" y="0"/>
                  </a:moveTo>
                  <a:lnTo>
                    <a:pt x="1026740" y="2419350"/>
                  </a:lnTo>
                  <a:lnTo>
                    <a:pt x="1005908" y="2437544"/>
                  </a:lnTo>
                  <a:lnTo>
                    <a:pt x="0" y="556496"/>
                  </a:lnTo>
                  <a:lnTo>
                    <a:pt x="1522040" y="0"/>
                  </a:lnTo>
                  <a:close/>
                </a:path>
              </a:pathLst>
            </a:custGeom>
            <a:solidFill>
              <a:srgbClr val="216D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7" name="任意多边形 26"/>
            <p:cNvSpPr/>
            <p:nvPr/>
          </p:nvSpPr>
          <p:spPr>
            <a:xfrm>
              <a:off x="0" y="2991141"/>
              <a:ext cx="2651028" cy="2909361"/>
            </a:xfrm>
            <a:custGeom>
              <a:avLst/>
              <a:gdLst>
                <a:gd name="connsiteX0" fmla="*/ 515514 w 2651028"/>
                <a:gd name="connsiteY0" fmla="*/ 0 h 2909361"/>
                <a:gd name="connsiteX1" fmla="*/ 2651028 w 2651028"/>
                <a:gd name="connsiteY1" fmla="*/ 2906673 h 2909361"/>
                <a:gd name="connsiteX2" fmla="*/ 2647950 w 2651028"/>
                <a:gd name="connsiteY2" fmla="*/ 2909361 h 2909361"/>
                <a:gd name="connsiteX3" fmla="*/ 0 w 2651028"/>
                <a:gd name="connsiteY3" fmla="*/ 1256740 h 2909361"/>
                <a:gd name="connsiteX4" fmla="*/ 0 w 2651028"/>
                <a:gd name="connsiteY4" fmla="*/ 188486 h 2909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1028" h="2909361">
                  <a:moveTo>
                    <a:pt x="515514" y="0"/>
                  </a:moveTo>
                  <a:lnTo>
                    <a:pt x="2651028" y="2906673"/>
                  </a:lnTo>
                  <a:lnTo>
                    <a:pt x="2647950" y="2909361"/>
                  </a:lnTo>
                  <a:lnTo>
                    <a:pt x="0" y="1256740"/>
                  </a:lnTo>
                  <a:lnTo>
                    <a:pt x="0" y="188486"/>
                  </a:lnTo>
                  <a:close/>
                </a:path>
              </a:pathLst>
            </a:custGeom>
            <a:solidFill>
              <a:srgbClr val="206B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8" name="任意多边形 27"/>
            <p:cNvSpPr/>
            <p:nvPr/>
          </p:nvSpPr>
          <p:spPr>
            <a:xfrm>
              <a:off x="3654060" y="1"/>
              <a:ext cx="2346691" cy="1542097"/>
            </a:xfrm>
            <a:custGeom>
              <a:avLst/>
              <a:gdLst>
                <a:gd name="connsiteX0" fmla="*/ 0 w 2346691"/>
                <a:gd name="connsiteY0" fmla="*/ 0 h 1542097"/>
                <a:gd name="connsiteX1" fmla="*/ 1072207 w 2346691"/>
                <a:gd name="connsiteY1" fmla="*/ 0 h 1542097"/>
                <a:gd name="connsiteX2" fmla="*/ 2346691 w 2346691"/>
                <a:gd name="connsiteY2" fmla="*/ 985601 h 1542097"/>
                <a:gd name="connsiteX3" fmla="*/ 824651 w 2346691"/>
                <a:gd name="connsiteY3" fmla="*/ 1542097 h 1542097"/>
              </a:gdLst>
              <a:ahLst/>
              <a:cxnLst>
                <a:cxn ang="0">
                  <a:pos x="connsiteX0" y="connsiteY0"/>
                </a:cxn>
                <a:cxn ang="0">
                  <a:pos x="connsiteX1" y="connsiteY1"/>
                </a:cxn>
                <a:cxn ang="0">
                  <a:pos x="connsiteX2" y="connsiteY2"/>
                </a:cxn>
                <a:cxn ang="0">
                  <a:pos x="connsiteX3" y="connsiteY3"/>
                </a:cxn>
              </a:cxnLst>
              <a:rect l="l" t="t" r="r" b="b"/>
              <a:pathLst>
                <a:path w="2346691" h="1542097">
                  <a:moveTo>
                    <a:pt x="0" y="0"/>
                  </a:moveTo>
                  <a:lnTo>
                    <a:pt x="1072207" y="0"/>
                  </a:lnTo>
                  <a:lnTo>
                    <a:pt x="2346691" y="985601"/>
                  </a:lnTo>
                  <a:lnTo>
                    <a:pt x="824651" y="1542097"/>
                  </a:lnTo>
                  <a:close/>
                </a:path>
              </a:pathLst>
            </a:custGeom>
            <a:solidFill>
              <a:srgbClr val="3290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任意多边形 28"/>
            <p:cNvSpPr/>
            <p:nvPr/>
          </p:nvSpPr>
          <p:spPr>
            <a:xfrm>
              <a:off x="515514" y="1542097"/>
              <a:ext cx="4969104" cy="4355716"/>
            </a:xfrm>
            <a:custGeom>
              <a:avLst/>
              <a:gdLst>
                <a:gd name="connsiteX0" fmla="*/ 3963196 w 4969104"/>
                <a:gd name="connsiteY0" fmla="*/ 0 h 4355716"/>
                <a:gd name="connsiteX1" fmla="*/ 4969104 w 4969104"/>
                <a:gd name="connsiteY1" fmla="*/ 1881048 h 4355716"/>
                <a:gd name="connsiteX2" fmla="*/ 2135514 w 4969104"/>
                <a:gd name="connsiteY2" fmla="*/ 4355716 h 4355716"/>
                <a:gd name="connsiteX3" fmla="*/ 0 w 4969104"/>
                <a:gd name="connsiteY3" fmla="*/ 1449043 h 4355716"/>
                <a:gd name="connsiteX4" fmla="*/ 3963196 w 4969104"/>
                <a:gd name="connsiteY4" fmla="*/ 0 h 435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104" h="4355716">
                  <a:moveTo>
                    <a:pt x="3963196" y="0"/>
                  </a:moveTo>
                  <a:lnTo>
                    <a:pt x="4969104" y="1881048"/>
                  </a:lnTo>
                  <a:lnTo>
                    <a:pt x="2135514" y="4355716"/>
                  </a:lnTo>
                  <a:lnTo>
                    <a:pt x="0" y="1449043"/>
                  </a:lnTo>
                  <a:lnTo>
                    <a:pt x="3963196" y="0"/>
                  </a:lnTo>
                  <a:close/>
                </a:path>
              </a:pathLst>
            </a:custGeom>
            <a:solidFill>
              <a:srgbClr val="489E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任意多边形 29"/>
            <p:cNvSpPr/>
            <p:nvPr/>
          </p:nvSpPr>
          <p:spPr>
            <a:xfrm>
              <a:off x="0" y="2280558"/>
              <a:ext cx="524328" cy="896256"/>
            </a:xfrm>
            <a:custGeom>
              <a:avLst/>
              <a:gdLst>
                <a:gd name="connsiteX0" fmla="*/ 0 w 524328"/>
                <a:gd name="connsiteY0" fmla="*/ 0 h 896256"/>
                <a:gd name="connsiteX1" fmla="*/ 524328 w 524328"/>
                <a:gd name="connsiteY1" fmla="*/ 724806 h 896256"/>
                <a:gd name="connsiteX2" fmla="*/ 9978 w 524328"/>
                <a:gd name="connsiteY2" fmla="*/ 896256 h 896256"/>
                <a:gd name="connsiteX3" fmla="*/ 0 w 524328"/>
                <a:gd name="connsiteY3" fmla="*/ 896256 h 896256"/>
              </a:gdLst>
              <a:ahLst/>
              <a:cxnLst>
                <a:cxn ang="0">
                  <a:pos x="connsiteX0" y="connsiteY0"/>
                </a:cxn>
                <a:cxn ang="0">
                  <a:pos x="connsiteX1" y="connsiteY1"/>
                </a:cxn>
                <a:cxn ang="0">
                  <a:pos x="connsiteX2" y="connsiteY2"/>
                </a:cxn>
                <a:cxn ang="0">
                  <a:pos x="connsiteX3" y="connsiteY3"/>
                </a:cxn>
              </a:cxnLst>
              <a:rect l="l" t="t" r="r" b="b"/>
              <a:pathLst>
                <a:path w="524328" h="896256">
                  <a:moveTo>
                    <a:pt x="0" y="0"/>
                  </a:moveTo>
                  <a:lnTo>
                    <a:pt x="524328" y="724806"/>
                  </a:lnTo>
                  <a:lnTo>
                    <a:pt x="9978" y="896256"/>
                  </a:lnTo>
                  <a:lnTo>
                    <a:pt x="0" y="896256"/>
                  </a:lnTo>
                  <a:close/>
                </a:path>
              </a:pathLst>
            </a:custGeom>
            <a:solidFill>
              <a:srgbClr val="3291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31" name="文本框 30"/>
          <p:cNvSpPr txBox="1"/>
          <p:nvPr/>
        </p:nvSpPr>
        <p:spPr>
          <a:xfrm>
            <a:off x="6851015" y="487045"/>
            <a:ext cx="5115560" cy="1938992"/>
          </a:xfrm>
          <a:prstGeom prst="rect">
            <a:avLst/>
          </a:prstGeom>
          <a:noFill/>
        </p:spPr>
        <p:txBody>
          <a:bodyPr wrap="square" rtlCol="0">
            <a:spAutoFit/>
          </a:bodyPr>
          <a:lstStyle/>
          <a:p>
            <a:pPr algn="just"/>
            <a:r>
              <a:rPr lang="en-US" sz="4000" dirty="0">
                <a:solidFill>
                  <a:srgbClr val="3291CA"/>
                </a:solidFill>
                <a:latin typeface="Impact" panose="020B0806030902050204" pitchFamily="34" charset="0"/>
                <a:sym typeface="+mn-ea"/>
              </a:rPr>
              <a:t>NOISE AND AIR POLLUTION MONITORING SYSTEM</a:t>
            </a:r>
          </a:p>
        </p:txBody>
      </p:sp>
      <p:cxnSp>
        <p:nvCxnSpPr>
          <p:cNvPr id="62" name="直接连接符 61"/>
          <p:cNvCxnSpPr/>
          <p:nvPr/>
        </p:nvCxnSpPr>
        <p:spPr>
          <a:xfrm>
            <a:off x="8069004" y="3819919"/>
            <a:ext cx="3253533" cy="0"/>
          </a:xfrm>
          <a:prstGeom prst="line">
            <a:avLst/>
          </a:prstGeom>
          <a:ln>
            <a:solidFill>
              <a:srgbClr val="4E5255"/>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7994015" y="3959225"/>
            <a:ext cx="3211830" cy="583565"/>
          </a:xfrm>
          <a:prstGeom prst="rect">
            <a:avLst/>
          </a:prstGeom>
          <a:noFill/>
        </p:spPr>
        <p:txBody>
          <a:bodyPr wrap="square" rtlCol="0">
            <a:spAutoFit/>
          </a:bodyPr>
          <a:lstStyle/>
          <a:p>
            <a:pPr algn="ctr"/>
            <a:r>
              <a:rPr lang="en-US" altLang="zh-CN" sz="3200"/>
              <a:t>THANK YOU</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14:presetBounceEnd="5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50000">
                                          <p:cBhvr additive="base">
                                            <p:cTn id="7" dur="500" fill="hold"/>
                                            <p:tgtEl>
                                              <p:spTgt spid="31"/>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fill="hold"/>
                                            <p:tgtEl>
                                              <p:spTgt spid="31"/>
                                            </p:tgtEl>
                                            <p:attrNameLst>
                                              <p:attrName>ppt_x</p:attrName>
                                            </p:attrNameLst>
                                          </p:cBhvr>
                                          <p:tavLst>
                                            <p:tav tm="0">
                                              <p:val>
                                                <p:strVal val="1+#ppt_w/2"/>
                                              </p:val>
                                            </p:tav>
                                            <p:tav tm="100000">
                                              <p:val>
                                                <p:strVal val="#ppt_x"/>
                                              </p:val>
                                            </p:tav>
                                          </p:tavLst>
                                        </p:anim>
                                        <p:anim calcmode="lin" valueType="num">
                                          <p:cBhvr additive="base">
                                            <p:cTn id="8" dur="500" fill="hold"/>
                                            <p:tgtEl>
                                              <p:spTgt spid="31"/>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500"/>
                                      </p:stCondLst>
                                      <p:childTnLst>
                                        <p:set>
                                          <p:cBhvr>
                                            <p:cTn id="10" dur="1" fill="hold">
                                              <p:stCondLst>
                                                <p:cond delay="0"/>
                                              </p:stCondLst>
                                            </p:cTn>
                                            <p:tgtEl>
                                              <p:spTgt spid="62"/>
                                            </p:tgtEl>
                                            <p:attrNameLst>
                                              <p:attrName>style.visibility</p:attrName>
                                            </p:attrNameLst>
                                          </p:cBhvr>
                                          <p:to>
                                            <p:strVal val="visible"/>
                                          </p:to>
                                        </p:set>
                                        <p:animEffect transition="in" filter="wipe(right)">
                                          <p:cBhvr>
                                            <p:cTn id="11"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268351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topic</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613897" y="2787417"/>
            <a:ext cx="702436" cy="769441"/>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01</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animBg="1"/>
          <p:bldP spid="20" grpId="0"/>
          <p:bldP spid="21" grpId="0"/>
          <p:bldP spid="21" grpId="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9"/>
          <p:cNvSpPr>
            <a:spLocks noChangeArrowheads="1"/>
          </p:cNvSpPr>
          <p:nvPr/>
        </p:nvSpPr>
        <p:spPr bwMode="auto">
          <a:xfrm>
            <a:off x="1425575" y="386715"/>
            <a:ext cx="7854315" cy="1181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sym typeface="+mn-ea"/>
              </a:rPr>
              <a:t>Relevance of the project</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54" name="内容占位符 2"/>
          <p:cNvSpPr txBox="1"/>
          <p:nvPr/>
        </p:nvSpPr>
        <p:spPr>
          <a:xfrm>
            <a:off x="758437" y="1051648"/>
            <a:ext cx="2709515" cy="3260673"/>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30000"/>
              </a:lnSpc>
              <a:spcBef>
                <a:spcPts val="0"/>
              </a:spcBef>
              <a:spcAft>
                <a:spcPts val="800"/>
              </a:spcAft>
              <a:buNone/>
            </a:pPr>
            <a:r>
              <a:rPr lang="en-US" sz="1600" dirty="0">
                <a:solidFill>
                  <a:schemeClr val="tx1"/>
                </a:solidFill>
              </a:rPr>
              <a:t>The increasing air and sound pollution is one of the significant issue now days. As the pollution increasing it is giving rise number of diseases so, it has become essential to control the pollution for better future and healthy life .here we propose an air quality as well as sound pollution monitoring system that allows us to monitor and check live air quality as well as sound pollution monitoring in particular areas through IOT. </a:t>
            </a:r>
            <a:endParaRPr lang="zh-CN" altLang="en-US" sz="1600" dirty="0">
              <a:solidFill>
                <a:schemeClr val="tx1"/>
              </a:solidFill>
            </a:endParaRPr>
          </a:p>
        </p:txBody>
      </p:sp>
      <p:sp>
        <p:nvSpPr>
          <p:cNvPr id="55" name="内容占位符 2"/>
          <p:cNvSpPr txBox="1"/>
          <p:nvPr/>
        </p:nvSpPr>
        <p:spPr>
          <a:xfrm>
            <a:off x="8724050" y="1133420"/>
            <a:ext cx="2646377" cy="1888904"/>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30000"/>
              </a:lnSpc>
              <a:spcBef>
                <a:spcPts val="0"/>
              </a:spcBef>
              <a:spcAft>
                <a:spcPts val="800"/>
              </a:spcAft>
              <a:buNone/>
            </a:pPr>
            <a:endParaRPr lang="zh-CN" altLang="en-US" dirty="0">
              <a:solidFill>
                <a:schemeClr val="tx1"/>
              </a:solidFill>
            </a:endParaRPr>
          </a:p>
        </p:txBody>
      </p:sp>
      <p:sp>
        <p:nvSpPr>
          <p:cNvPr id="56" name="内容占位符 2"/>
          <p:cNvSpPr txBox="1"/>
          <p:nvPr/>
        </p:nvSpPr>
        <p:spPr>
          <a:xfrm>
            <a:off x="729652" y="4203911"/>
            <a:ext cx="2722954" cy="1173308"/>
          </a:xfrm>
          <a:prstGeom prst="rect">
            <a:avLst/>
          </a:prstGeom>
        </p:spPr>
        <p:txBody>
          <a:bodyPr vert="horz" lIns="121904" tIns="60952" rIns="121904" bIns="60952" rtlCol="0" anchor="t"/>
          <a:lstStyle>
            <a:lvl1pPr marL="177800" indent="-177800" algn="l" defTabSz="685800" rtl="0" eaLnBrk="1" latinLnBrk="0" hangingPunct="1">
              <a:lnSpc>
                <a:spcPct val="90000"/>
              </a:lnSpc>
              <a:spcBef>
                <a:spcPts val="750"/>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1pPr>
            <a:lvl2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2pPr>
            <a:lvl3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3pPr>
            <a:lvl4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4pPr>
            <a:lvl5pPr marL="177800" indent="-177800" algn="l" defTabSz="685800" rtl="0" eaLnBrk="1" latinLnBrk="0" hangingPunct="1">
              <a:lnSpc>
                <a:spcPct val="90000"/>
              </a:lnSpc>
              <a:spcBef>
                <a:spcPts val="375"/>
              </a:spcBef>
              <a:buFont typeface="Arial" panose="020B0604020202020204" pitchFamily="34" charset="0"/>
              <a:buChar char="•"/>
              <a:defRPr sz="1200" kern="1200">
                <a:solidFill>
                  <a:schemeClr val="bg1">
                    <a:lumMod val="65000"/>
                  </a:schemeClr>
                </a:solidFill>
                <a:latin typeface="Microsoft YaHei" panose="020B0503020204020204" pitchFamily="34" charset="-122"/>
                <a:ea typeface="Microsoft YaHei"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30000"/>
              </a:lnSpc>
              <a:spcBef>
                <a:spcPts val="0"/>
              </a:spcBef>
              <a:spcAft>
                <a:spcPts val="800"/>
              </a:spcAft>
              <a:buNone/>
            </a:pPr>
            <a:endParaRPr lang="en-US" altLang="zh-CN" dirty="0">
              <a:solidFill>
                <a:schemeClr val="tx1"/>
              </a:solidFill>
            </a:endParaRPr>
          </a:p>
        </p:txBody>
      </p:sp>
      <p:grpSp>
        <p:nvGrpSpPr>
          <p:cNvPr id="58" name="组合 57"/>
          <p:cNvGrpSpPr/>
          <p:nvPr/>
        </p:nvGrpSpPr>
        <p:grpSpPr>
          <a:xfrm>
            <a:off x="6248696" y="2571823"/>
            <a:ext cx="1698332" cy="1698332"/>
            <a:chOff x="4667326" y="2215540"/>
            <a:chExt cx="1273915" cy="1273915"/>
          </a:xfrm>
          <a:solidFill>
            <a:schemeClr val="bg1"/>
          </a:solidFill>
        </p:grpSpPr>
        <p:sp>
          <p:nvSpPr>
            <p:cNvPr id="59" name="Freeform 6"/>
            <p:cNvSpPr/>
            <p:nvPr/>
          </p:nvSpPr>
          <p:spPr bwMode="auto">
            <a:xfrm rot="8100000">
              <a:off x="4667326" y="2215540"/>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0" name="组合 59"/>
            <p:cNvGrpSpPr/>
            <p:nvPr/>
          </p:nvGrpSpPr>
          <p:grpSpPr>
            <a:xfrm>
              <a:off x="5164400" y="2669303"/>
              <a:ext cx="279766" cy="293454"/>
              <a:chOff x="2847975" y="6135688"/>
              <a:chExt cx="811213" cy="850900"/>
            </a:xfrm>
            <a:grpFill/>
          </p:grpSpPr>
          <p:sp>
            <p:nvSpPr>
              <p:cNvPr id="6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64" name="组合 63"/>
          <p:cNvGrpSpPr/>
          <p:nvPr/>
        </p:nvGrpSpPr>
        <p:grpSpPr>
          <a:xfrm>
            <a:off x="5272447" y="3545368"/>
            <a:ext cx="1698332" cy="1698332"/>
            <a:chOff x="3935044" y="2945794"/>
            <a:chExt cx="1273915" cy="1273915"/>
          </a:xfrm>
          <a:solidFill>
            <a:srgbClr val="3B3838"/>
          </a:solidFill>
        </p:grpSpPr>
        <p:sp>
          <p:nvSpPr>
            <p:cNvPr id="65" name="Freeform 6"/>
            <p:cNvSpPr/>
            <p:nvPr/>
          </p:nvSpPr>
          <p:spPr bwMode="auto">
            <a:xfrm rot="8100000">
              <a:off x="3935044" y="2945794"/>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grp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66" name="组合 65"/>
            <p:cNvGrpSpPr/>
            <p:nvPr/>
          </p:nvGrpSpPr>
          <p:grpSpPr>
            <a:xfrm>
              <a:off x="4470441" y="3399268"/>
              <a:ext cx="203120" cy="293454"/>
              <a:chOff x="6689725" y="4826000"/>
              <a:chExt cx="588963" cy="850901"/>
            </a:xfrm>
            <a:grpFill/>
          </p:grpSpPr>
          <p:sp>
            <p:nvSpPr>
              <p:cNvPr id="67"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8"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69"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0" name="组合 69"/>
          <p:cNvGrpSpPr/>
          <p:nvPr/>
        </p:nvGrpSpPr>
        <p:grpSpPr>
          <a:xfrm>
            <a:off x="8055812" y="4394534"/>
            <a:ext cx="672725" cy="672725"/>
            <a:chOff x="5533156" y="2710411"/>
            <a:chExt cx="303402" cy="303402"/>
          </a:xfrm>
          <a:solidFill>
            <a:schemeClr val="bg1"/>
          </a:solidFill>
        </p:grpSpPr>
        <p:sp>
          <p:nvSpPr>
            <p:cNvPr id="71" name="椭圆 70"/>
            <p:cNvSpPr/>
            <p:nvPr/>
          </p:nvSpPr>
          <p:spPr>
            <a:xfrm>
              <a:off x="5533156"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2" name="组合 71"/>
            <p:cNvGrpSpPr/>
            <p:nvPr/>
          </p:nvGrpSpPr>
          <p:grpSpPr>
            <a:xfrm>
              <a:off x="5632494" y="2786461"/>
              <a:ext cx="104727" cy="151304"/>
              <a:chOff x="6689725" y="4826000"/>
              <a:chExt cx="588963" cy="850901"/>
            </a:xfrm>
            <a:grpFill/>
          </p:grpSpPr>
          <p:sp>
            <p:nvSpPr>
              <p:cNvPr id="73" name="Freeform 5"/>
              <p:cNvSpPr/>
              <p:nvPr/>
            </p:nvSpPr>
            <p:spPr bwMode="auto">
              <a:xfrm>
                <a:off x="6689725" y="4826000"/>
                <a:ext cx="588963" cy="706438"/>
              </a:xfrm>
              <a:custGeom>
                <a:avLst/>
                <a:gdLst>
                  <a:gd name="T0" fmla="*/ 101 w 371"/>
                  <a:gd name="T1" fmla="*/ 410 h 445"/>
                  <a:gd name="T2" fmla="*/ 101 w 371"/>
                  <a:gd name="T3" fmla="*/ 351 h 445"/>
                  <a:gd name="T4" fmla="*/ 80 w 371"/>
                  <a:gd name="T5" fmla="*/ 338 h 445"/>
                  <a:gd name="T6" fmla="*/ 60 w 371"/>
                  <a:gd name="T7" fmla="*/ 322 h 445"/>
                  <a:gd name="T8" fmla="*/ 43 w 371"/>
                  <a:gd name="T9" fmla="*/ 304 h 445"/>
                  <a:gd name="T10" fmla="*/ 28 w 371"/>
                  <a:gd name="T11" fmla="*/ 284 h 445"/>
                  <a:gd name="T12" fmla="*/ 16 w 371"/>
                  <a:gd name="T13" fmla="*/ 262 h 445"/>
                  <a:gd name="T14" fmla="*/ 7 w 371"/>
                  <a:gd name="T15" fmla="*/ 238 h 445"/>
                  <a:gd name="T16" fmla="*/ 2 w 371"/>
                  <a:gd name="T17" fmla="*/ 212 h 445"/>
                  <a:gd name="T18" fmla="*/ 0 w 371"/>
                  <a:gd name="T19" fmla="*/ 185 h 445"/>
                  <a:gd name="T20" fmla="*/ 1 w 371"/>
                  <a:gd name="T21" fmla="*/ 166 h 445"/>
                  <a:gd name="T22" fmla="*/ 8 w 371"/>
                  <a:gd name="T23" fmla="*/ 130 h 445"/>
                  <a:gd name="T24" fmla="*/ 22 w 371"/>
                  <a:gd name="T25" fmla="*/ 97 h 445"/>
                  <a:gd name="T26" fmla="*/ 42 w 371"/>
                  <a:gd name="T27" fmla="*/ 67 h 445"/>
                  <a:gd name="T28" fmla="*/ 67 w 371"/>
                  <a:gd name="T29" fmla="*/ 42 h 445"/>
                  <a:gd name="T30" fmla="*/ 97 w 371"/>
                  <a:gd name="T31" fmla="*/ 22 h 445"/>
                  <a:gd name="T32" fmla="*/ 130 w 371"/>
                  <a:gd name="T33" fmla="*/ 8 h 445"/>
                  <a:gd name="T34" fmla="*/ 166 w 371"/>
                  <a:gd name="T35" fmla="*/ 1 h 445"/>
                  <a:gd name="T36" fmla="*/ 186 w 371"/>
                  <a:gd name="T37" fmla="*/ 0 h 445"/>
                  <a:gd name="T38" fmla="*/ 224 w 371"/>
                  <a:gd name="T39" fmla="*/ 4 h 445"/>
                  <a:gd name="T40" fmla="*/ 258 w 371"/>
                  <a:gd name="T41" fmla="*/ 14 h 445"/>
                  <a:gd name="T42" fmla="*/ 290 w 371"/>
                  <a:gd name="T43" fmla="*/ 32 h 445"/>
                  <a:gd name="T44" fmla="*/ 317 w 371"/>
                  <a:gd name="T45" fmla="*/ 54 h 445"/>
                  <a:gd name="T46" fmla="*/ 340 w 371"/>
                  <a:gd name="T47" fmla="*/ 82 h 445"/>
                  <a:gd name="T48" fmla="*/ 357 w 371"/>
                  <a:gd name="T49" fmla="*/ 113 h 445"/>
                  <a:gd name="T50" fmla="*/ 368 w 371"/>
                  <a:gd name="T51" fmla="*/ 148 h 445"/>
                  <a:gd name="T52" fmla="*/ 371 w 371"/>
                  <a:gd name="T53" fmla="*/ 185 h 445"/>
                  <a:gd name="T54" fmla="*/ 371 w 371"/>
                  <a:gd name="T55" fmla="*/ 199 h 445"/>
                  <a:gd name="T56" fmla="*/ 367 w 371"/>
                  <a:gd name="T57" fmla="*/ 225 h 445"/>
                  <a:gd name="T58" fmla="*/ 360 w 371"/>
                  <a:gd name="T59" fmla="*/ 250 h 445"/>
                  <a:gd name="T60" fmla="*/ 349 w 371"/>
                  <a:gd name="T61" fmla="*/ 274 h 445"/>
                  <a:gd name="T62" fmla="*/ 336 w 371"/>
                  <a:gd name="T63" fmla="*/ 295 h 445"/>
                  <a:gd name="T64" fmla="*/ 320 w 371"/>
                  <a:gd name="T65" fmla="*/ 314 h 445"/>
                  <a:gd name="T66" fmla="*/ 301 w 371"/>
                  <a:gd name="T67" fmla="*/ 331 h 445"/>
                  <a:gd name="T68" fmla="*/ 280 w 371"/>
                  <a:gd name="T69" fmla="*/ 346 h 445"/>
                  <a:gd name="T70" fmla="*/ 269 w 371"/>
                  <a:gd name="T71" fmla="*/ 39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1" h="445">
                    <a:moveTo>
                      <a:pt x="260" y="445"/>
                    </a:moveTo>
                    <a:lnTo>
                      <a:pt x="101" y="410"/>
                    </a:lnTo>
                    <a:lnTo>
                      <a:pt x="101" y="351"/>
                    </a:lnTo>
                    <a:lnTo>
                      <a:pt x="101" y="351"/>
                    </a:lnTo>
                    <a:lnTo>
                      <a:pt x="90" y="345"/>
                    </a:lnTo>
                    <a:lnTo>
                      <a:pt x="80" y="338"/>
                    </a:lnTo>
                    <a:lnTo>
                      <a:pt x="70" y="331"/>
                    </a:lnTo>
                    <a:lnTo>
                      <a:pt x="60" y="322"/>
                    </a:lnTo>
                    <a:lnTo>
                      <a:pt x="51" y="314"/>
                    </a:lnTo>
                    <a:lnTo>
                      <a:pt x="43" y="304"/>
                    </a:lnTo>
                    <a:lnTo>
                      <a:pt x="35" y="294"/>
                    </a:lnTo>
                    <a:lnTo>
                      <a:pt x="28" y="284"/>
                    </a:lnTo>
                    <a:lnTo>
                      <a:pt x="22" y="273"/>
                    </a:lnTo>
                    <a:lnTo>
                      <a:pt x="16" y="262"/>
                    </a:lnTo>
                    <a:lnTo>
                      <a:pt x="11" y="250"/>
                    </a:lnTo>
                    <a:lnTo>
                      <a:pt x="7" y="238"/>
                    </a:lnTo>
                    <a:lnTo>
                      <a:pt x="4" y="224"/>
                    </a:lnTo>
                    <a:lnTo>
                      <a:pt x="2" y="212"/>
                    </a:lnTo>
                    <a:lnTo>
                      <a:pt x="1" y="198"/>
                    </a:lnTo>
                    <a:lnTo>
                      <a:pt x="0" y="185"/>
                    </a:lnTo>
                    <a:lnTo>
                      <a:pt x="0" y="185"/>
                    </a:lnTo>
                    <a:lnTo>
                      <a:pt x="1" y="166"/>
                    </a:lnTo>
                    <a:lnTo>
                      <a:pt x="4" y="148"/>
                    </a:lnTo>
                    <a:lnTo>
                      <a:pt x="8" y="130"/>
                    </a:lnTo>
                    <a:lnTo>
                      <a:pt x="15" y="113"/>
                    </a:lnTo>
                    <a:lnTo>
                      <a:pt x="22" y="97"/>
                    </a:lnTo>
                    <a:lnTo>
                      <a:pt x="32" y="82"/>
                    </a:lnTo>
                    <a:lnTo>
                      <a:pt x="42" y="67"/>
                    </a:lnTo>
                    <a:lnTo>
                      <a:pt x="54" y="54"/>
                    </a:lnTo>
                    <a:lnTo>
                      <a:pt x="67" y="42"/>
                    </a:lnTo>
                    <a:lnTo>
                      <a:pt x="82" y="32"/>
                    </a:lnTo>
                    <a:lnTo>
                      <a:pt x="97" y="22"/>
                    </a:lnTo>
                    <a:lnTo>
                      <a:pt x="113" y="14"/>
                    </a:lnTo>
                    <a:lnTo>
                      <a:pt x="130" y="8"/>
                    </a:lnTo>
                    <a:lnTo>
                      <a:pt x="148" y="4"/>
                    </a:lnTo>
                    <a:lnTo>
                      <a:pt x="166" y="1"/>
                    </a:lnTo>
                    <a:lnTo>
                      <a:pt x="186" y="0"/>
                    </a:lnTo>
                    <a:lnTo>
                      <a:pt x="186" y="0"/>
                    </a:lnTo>
                    <a:lnTo>
                      <a:pt x="205" y="1"/>
                    </a:lnTo>
                    <a:lnTo>
                      <a:pt x="224" y="4"/>
                    </a:lnTo>
                    <a:lnTo>
                      <a:pt x="241" y="8"/>
                    </a:lnTo>
                    <a:lnTo>
                      <a:pt x="258" y="14"/>
                    </a:lnTo>
                    <a:lnTo>
                      <a:pt x="274" y="22"/>
                    </a:lnTo>
                    <a:lnTo>
                      <a:pt x="290" y="32"/>
                    </a:lnTo>
                    <a:lnTo>
                      <a:pt x="304" y="42"/>
                    </a:lnTo>
                    <a:lnTo>
                      <a:pt x="317" y="54"/>
                    </a:lnTo>
                    <a:lnTo>
                      <a:pt x="329" y="67"/>
                    </a:lnTo>
                    <a:lnTo>
                      <a:pt x="340" y="82"/>
                    </a:lnTo>
                    <a:lnTo>
                      <a:pt x="349" y="97"/>
                    </a:lnTo>
                    <a:lnTo>
                      <a:pt x="357" y="113"/>
                    </a:lnTo>
                    <a:lnTo>
                      <a:pt x="363" y="130"/>
                    </a:lnTo>
                    <a:lnTo>
                      <a:pt x="368" y="148"/>
                    </a:lnTo>
                    <a:lnTo>
                      <a:pt x="370" y="166"/>
                    </a:lnTo>
                    <a:lnTo>
                      <a:pt x="371" y="185"/>
                    </a:lnTo>
                    <a:lnTo>
                      <a:pt x="371" y="185"/>
                    </a:lnTo>
                    <a:lnTo>
                      <a:pt x="371" y="199"/>
                    </a:lnTo>
                    <a:lnTo>
                      <a:pt x="369" y="212"/>
                    </a:lnTo>
                    <a:lnTo>
                      <a:pt x="367" y="225"/>
                    </a:lnTo>
                    <a:lnTo>
                      <a:pt x="364" y="238"/>
                    </a:lnTo>
                    <a:lnTo>
                      <a:pt x="360" y="250"/>
                    </a:lnTo>
                    <a:lnTo>
                      <a:pt x="355" y="262"/>
                    </a:lnTo>
                    <a:lnTo>
                      <a:pt x="349" y="274"/>
                    </a:lnTo>
                    <a:lnTo>
                      <a:pt x="343" y="285"/>
                    </a:lnTo>
                    <a:lnTo>
                      <a:pt x="336" y="295"/>
                    </a:lnTo>
                    <a:lnTo>
                      <a:pt x="328" y="305"/>
                    </a:lnTo>
                    <a:lnTo>
                      <a:pt x="320" y="314"/>
                    </a:lnTo>
                    <a:lnTo>
                      <a:pt x="311" y="323"/>
                    </a:lnTo>
                    <a:lnTo>
                      <a:pt x="301" y="331"/>
                    </a:lnTo>
                    <a:lnTo>
                      <a:pt x="291" y="339"/>
                    </a:lnTo>
                    <a:lnTo>
                      <a:pt x="280" y="346"/>
                    </a:lnTo>
                    <a:lnTo>
                      <a:pt x="269" y="352"/>
                    </a:lnTo>
                    <a:lnTo>
                      <a:pt x="269" y="394"/>
                    </a:lnTo>
                    <a:lnTo>
                      <a:pt x="176" y="37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4" name="Line 6"/>
              <p:cNvSpPr>
                <a:spLocks noChangeShapeType="1"/>
              </p:cNvSpPr>
              <p:nvPr/>
            </p:nvSpPr>
            <p:spPr bwMode="auto">
              <a:xfrm flipH="1" flipV="1">
                <a:off x="6850063" y="5551488"/>
                <a:ext cx="252413" cy="55563"/>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75" name="Line 7"/>
              <p:cNvSpPr>
                <a:spLocks noChangeShapeType="1"/>
              </p:cNvSpPr>
              <p:nvPr/>
            </p:nvSpPr>
            <p:spPr bwMode="auto">
              <a:xfrm flipH="1" flipV="1">
                <a:off x="6870700" y="5630863"/>
                <a:ext cx="211138" cy="46038"/>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76" name="组合 75"/>
          <p:cNvGrpSpPr/>
          <p:nvPr/>
        </p:nvGrpSpPr>
        <p:grpSpPr>
          <a:xfrm>
            <a:off x="3469914" y="1299799"/>
            <a:ext cx="672725" cy="672725"/>
            <a:chOff x="2616863" y="1351983"/>
            <a:chExt cx="303402" cy="303402"/>
          </a:xfrm>
          <a:solidFill>
            <a:schemeClr val="bg1"/>
          </a:solidFill>
        </p:grpSpPr>
        <p:sp>
          <p:nvSpPr>
            <p:cNvPr id="77" name="椭圆 76"/>
            <p:cNvSpPr/>
            <p:nvPr/>
          </p:nvSpPr>
          <p:spPr>
            <a:xfrm>
              <a:off x="261686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78" name="组合 77"/>
            <p:cNvGrpSpPr/>
            <p:nvPr/>
          </p:nvGrpSpPr>
          <p:grpSpPr>
            <a:xfrm>
              <a:off x="2692771" y="1428033"/>
              <a:ext cx="151586" cy="151304"/>
              <a:chOff x="4064000" y="6135688"/>
              <a:chExt cx="852488" cy="850900"/>
            </a:xfrm>
            <a:grpFill/>
          </p:grpSpPr>
          <p:sp>
            <p:nvSpPr>
              <p:cNvPr id="79"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0"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1"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2"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3"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4"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5"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6"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7"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8"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89"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0" name="组合 89"/>
          <p:cNvGrpSpPr/>
          <p:nvPr/>
        </p:nvGrpSpPr>
        <p:grpSpPr>
          <a:xfrm>
            <a:off x="3471023" y="4286459"/>
            <a:ext cx="672725" cy="672725"/>
            <a:chOff x="6231683" y="1351983"/>
            <a:chExt cx="303402" cy="303402"/>
          </a:xfrm>
          <a:solidFill>
            <a:schemeClr val="bg1"/>
          </a:solidFill>
        </p:grpSpPr>
        <p:sp>
          <p:nvSpPr>
            <p:cNvPr id="91" name="椭圆 90"/>
            <p:cNvSpPr/>
            <p:nvPr/>
          </p:nvSpPr>
          <p:spPr>
            <a:xfrm>
              <a:off x="6231683" y="1351983"/>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92" name="组合 91"/>
            <p:cNvGrpSpPr/>
            <p:nvPr/>
          </p:nvGrpSpPr>
          <p:grpSpPr>
            <a:xfrm>
              <a:off x="6306462" y="1428033"/>
              <a:ext cx="153845" cy="151304"/>
              <a:chOff x="5294313" y="6135688"/>
              <a:chExt cx="865188" cy="850900"/>
            </a:xfrm>
            <a:grpFill/>
          </p:grpSpPr>
          <p:sp>
            <p:nvSpPr>
              <p:cNvPr id="93"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4"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5" name="Line 30"/>
              <p:cNvSpPr>
                <a:spLocks noChangeShapeType="1"/>
              </p:cNvSpPr>
              <p:nvPr/>
            </p:nvSpPr>
            <p:spPr bwMode="auto">
              <a:xfrm>
                <a:off x="5495925" y="6135688"/>
                <a:ext cx="463550" cy="0"/>
              </a:xfrm>
              <a:prstGeom prst="line">
                <a:avLst/>
              </a:prstGeom>
              <a:grpFill/>
              <a:ln w="6350">
                <a:solidFill>
                  <a:schemeClr val="bg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6"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97"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98" name="组合 97"/>
          <p:cNvGrpSpPr/>
          <p:nvPr/>
        </p:nvGrpSpPr>
        <p:grpSpPr>
          <a:xfrm>
            <a:off x="8055812" y="1304779"/>
            <a:ext cx="672725" cy="672725"/>
            <a:chOff x="3302457" y="2710411"/>
            <a:chExt cx="303402" cy="303402"/>
          </a:xfrm>
          <a:solidFill>
            <a:schemeClr val="bg1"/>
          </a:solidFill>
        </p:grpSpPr>
        <p:sp>
          <p:nvSpPr>
            <p:cNvPr id="99" name="椭圆 98"/>
            <p:cNvSpPr/>
            <p:nvPr/>
          </p:nvSpPr>
          <p:spPr>
            <a:xfrm>
              <a:off x="3302457" y="2710411"/>
              <a:ext cx="303402" cy="303402"/>
            </a:xfrm>
            <a:prstGeom prst="ellipse">
              <a:avLst/>
            </a:prstGeom>
            <a:solidFill>
              <a:srgbClr val="3B3838"/>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3765"/>
              <a:endParaRPr lang="zh-CN" altLang="en-US">
                <a:solidFill>
                  <a:srgbClr val="3B3838"/>
                </a:solidFill>
              </a:endParaRPr>
            </a:p>
          </p:txBody>
        </p:sp>
        <p:grpSp>
          <p:nvGrpSpPr>
            <p:cNvPr id="100" name="组合 99"/>
            <p:cNvGrpSpPr/>
            <p:nvPr/>
          </p:nvGrpSpPr>
          <p:grpSpPr>
            <a:xfrm>
              <a:off x="3382034" y="2786461"/>
              <a:ext cx="144246" cy="151304"/>
              <a:chOff x="2847975" y="6135688"/>
              <a:chExt cx="811213" cy="850900"/>
            </a:xfrm>
            <a:grpFill/>
          </p:grpSpPr>
          <p:sp>
            <p:nvSpPr>
              <p:cNvPr id="101" name="Freeform 8"/>
              <p:cNvSpPr/>
              <p:nvPr/>
            </p:nvSpPr>
            <p:spPr bwMode="auto">
              <a:xfrm>
                <a:off x="2847975" y="6135688"/>
                <a:ext cx="811213" cy="463550"/>
              </a:xfrm>
              <a:custGeom>
                <a:avLst/>
                <a:gdLst>
                  <a:gd name="T0" fmla="*/ 245 w 511"/>
                  <a:gd name="T1" fmla="*/ 2 h 292"/>
                  <a:gd name="T2" fmla="*/ 10 w 511"/>
                  <a:gd name="T3" fmla="*/ 129 h 292"/>
                  <a:gd name="T4" fmla="*/ 10 w 511"/>
                  <a:gd name="T5" fmla="*/ 129 h 292"/>
                  <a:gd name="T6" fmla="*/ 6 w 511"/>
                  <a:gd name="T7" fmla="*/ 132 h 292"/>
                  <a:gd name="T8" fmla="*/ 2 w 511"/>
                  <a:gd name="T9" fmla="*/ 136 h 292"/>
                  <a:gd name="T10" fmla="*/ 0 w 511"/>
                  <a:gd name="T11" fmla="*/ 141 h 292"/>
                  <a:gd name="T12" fmla="*/ 0 w 511"/>
                  <a:gd name="T13" fmla="*/ 146 h 292"/>
                  <a:gd name="T14" fmla="*/ 0 w 511"/>
                  <a:gd name="T15" fmla="*/ 151 h 292"/>
                  <a:gd name="T16" fmla="*/ 2 w 511"/>
                  <a:gd name="T17" fmla="*/ 155 h 292"/>
                  <a:gd name="T18" fmla="*/ 6 w 511"/>
                  <a:gd name="T19" fmla="*/ 159 h 292"/>
                  <a:gd name="T20" fmla="*/ 10 w 511"/>
                  <a:gd name="T21" fmla="*/ 163 h 292"/>
                  <a:gd name="T22" fmla="*/ 245 w 511"/>
                  <a:gd name="T23" fmla="*/ 289 h 292"/>
                  <a:gd name="T24" fmla="*/ 245 w 511"/>
                  <a:gd name="T25" fmla="*/ 289 h 292"/>
                  <a:gd name="T26" fmla="*/ 250 w 511"/>
                  <a:gd name="T27" fmla="*/ 291 h 292"/>
                  <a:gd name="T28" fmla="*/ 256 w 511"/>
                  <a:gd name="T29" fmla="*/ 292 h 292"/>
                  <a:gd name="T30" fmla="*/ 261 w 511"/>
                  <a:gd name="T31" fmla="*/ 291 h 292"/>
                  <a:gd name="T32" fmla="*/ 267 w 511"/>
                  <a:gd name="T33" fmla="*/ 289 h 292"/>
                  <a:gd name="T34" fmla="*/ 500 w 511"/>
                  <a:gd name="T35" fmla="*/ 163 h 292"/>
                  <a:gd name="T36" fmla="*/ 500 w 511"/>
                  <a:gd name="T37" fmla="*/ 163 h 292"/>
                  <a:gd name="T38" fmla="*/ 505 w 511"/>
                  <a:gd name="T39" fmla="*/ 159 h 292"/>
                  <a:gd name="T40" fmla="*/ 508 w 511"/>
                  <a:gd name="T41" fmla="*/ 155 h 292"/>
                  <a:gd name="T42" fmla="*/ 510 w 511"/>
                  <a:gd name="T43" fmla="*/ 151 h 292"/>
                  <a:gd name="T44" fmla="*/ 511 w 511"/>
                  <a:gd name="T45" fmla="*/ 146 h 292"/>
                  <a:gd name="T46" fmla="*/ 510 w 511"/>
                  <a:gd name="T47" fmla="*/ 141 h 292"/>
                  <a:gd name="T48" fmla="*/ 508 w 511"/>
                  <a:gd name="T49" fmla="*/ 136 h 292"/>
                  <a:gd name="T50" fmla="*/ 505 w 511"/>
                  <a:gd name="T51" fmla="*/ 132 h 292"/>
                  <a:gd name="T52" fmla="*/ 500 w 511"/>
                  <a:gd name="T53" fmla="*/ 129 h 292"/>
                  <a:gd name="T54" fmla="*/ 267 w 511"/>
                  <a:gd name="T55" fmla="*/ 2 h 292"/>
                  <a:gd name="T56" fmla="*/ 267 w 511"/>
                  <a:gd name="T57" fmla="*/ 2 h 292"/>
                  <a:gd name="T58" fmla="*/ 261 w 511"/>
                  <a:gd name="T59" fmla="*/ 0 h 292"/>
                  <a:gd name="T60" fmla="*/ 256 w 511"/>
                  <a:gd name="T61" fmla="*/ 0 h 292"/>
                  <a:gd name="T62" fmla="*/ 250 w 511"/>
                  <a:gd name="T63" fmla="*/ 0 h 292"/>
                  <a:gd name="T64" fmla="*/ 245 w 511"/>
                  <a:gd name="T65" fmla="*/ 2 h 292"/>
                  <a:gd name="T66" fmla="*/ 245 w 511"/>
                  <a:gd name="T67" fmla="*/ 2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1" h="292">
                    <a:moveTo>
                      <a:pt x="245" y="2"/>
                    </a:moveTo>
                    <a:lnTo>
                      <a:pt x="10" y="129"/>
                    </a:lnTo>
                    <a:lnTo>
                      <a:pt x="10" y="129"/>
                    </a:lnTo>
                    <a:lnTo>
                      <a:pt x="6" y="132"/>
                    </a:lnTo>
                    <a:lnTo>
                      <a:pt x="2" y="136"/>
                    </a:lnTo>
                    <a:lnTo>
                      <a:pt x="0" y="141"/>
                    </a:lnTo>
                    <a:lnTo>
                      <a:pt x="0" y="146"/>
                    </a:lnTo>
                    <a:lnTo>
                      <a:pt x="0" y="151"/>
                    </a:lnTo>
                    <a:lnTo>
                      <a:pt x="2" y="155"/>
                    </a:lnTo>
                    <a:lnTo>
                      <a:pt x="6" y="159"/>
                    </a:lnTo>
                    <a:lnTo>
                      <a:pt x="10" y="163"/>
                    </a:lnTo>
                    <a:lnTo>
                      <a:pt x="245" y="289"/>
                    </a:lnTo>
                    <a:lnTo>
                      <a:pt x="245" y="289"/>
                    </a:lnTo>
                    <a:lnTo>
                      <a:pt x="250" y="291"/>
                    </a:lnTo>
                    <a:lnTo>
                      <a:pt x="256" y="292"/>
                    </a:lnTo>
                    <a:lnTo>
                      <a:pt x="261" y="291"/>
                    </a:lnTo>
                    <a:lnTo>
                      <a:pt x="267" y="289"/>
                    </a:lnTo>
                    <a:lnTo>
                      <a:pt x="500" y="163"/>
                    </a:lnTo>
                    <a:lnTo>
                      <a:pt x="500" y="163"/>
                    </a:lnTo>
                    <a:lnTo>
                      <a:pt x="505" y="159"/>
                    </a:lnTo>
                    <a:lnTo>
                      <a:pt x="508" y="155"/>
                    </a:lnTo>
                    <a:lnTo>
                      <a:pt x="510" y="151"/>
                    </a:lnTo>
                    <a:lnTo>
                      <a:pt x="511" y="146"/>
                    </a:lnTo>
                    <a:lnTo>
                      <a:pt x="510" y="141"/>
                    </a:lnTo>
                    <a:lnTo>
                      <a:pt x="508" y="136"/>
                    </a:lnTo>
                    <a:lnTo>
                      <a:pt x="505" y="132"/>
                    </a:lnTo>
                    <a:lnTo>
                      <a:pt x="500" y="129"/>
                    </a:lnTo>
                    <a:lnTo>
                      <a:pt x="267" y="2"/>
                    </a:lnTo>
                    <a:lnTo>
                      <a:pt x="267" y="2"/>
                    </a:lnTo>
                    <a:lnTo>
                      <a:pt x="261" y="0"/>
                    </a:lnTo>
                    <a:lnTo>
                      <a:pt x="256" y="0"/>
                    </a:lnTo>
                    <a:lnTo>
                      <a:pt x="250" y="0"/>
                    </a:lnTo>
                    <a:lnTo>
                      <a:pt x="245" y="2"/>
                    </a:lnTo>
                    <a:lnTo>
                      <a:pt x="245" y="2"/>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2" name="Freeform 9"/>
              <p:cNvSpPr/>
              <p:nvPr/>
            </p:nvSpPr>
            <p:spPr bwMode="auto">
              <a:xfrm>
                <a:off x="2847975" y="6505575"/>
                <a:ext cx="811213" cy="295275"/>
              </a:xfrm>
              <a:custGeom>
                <a:avLst/>
                <a:gdLst>
                  <a:gd name="T0" fmla="*/ 51 w 511"/>
                  <a:gd name="T1" fmla="*/ 0 h 186"/>
                  <a:gd name="T2" fmla="*/ 10 w 511"/>
                  <a:gd name="T3" fmla="*/ 22 h 186"/>
                  <a:gd name="T4" fmla="*/ 10 w 511"/>
                  <a:gd name="T5" fmla="*/ 22 h 186"/>
                  <a:gd name="T6" fmla="*/ 6 w 511"/>
                  <a:gd name="T7" fmla="*/ 25 h 186"/>
                  <a:gd name="T8" fmla="*/ 2 w 511"/>
                  <a:gd name="T9" fmla="*/ 30 h 186"/>
                  <a:gd name="T10" fmla="*/ 0 w 511"/>
                  <a:gd name="T11" fmla="*/ 34 h 186"/>
                  <a:gd name="T12" fmla="*/ 0 w 511"/>
                  <a:gd name="T13" fmla="*/ 39 h 186"/>
                  <a:gd name="T14" fmla="*/ 0 w 511"/>
                  <a:gd name="T15" fmla="*/ 44 h 186"/>
                  <a:gd name="T16" fmla="*/ 2 w 511"/>
                  <a:gd name="T17" fmla="*/ 49 h 186"/>
                  <a:gd name="T18" fmla="*/ 6 w 511"/>
                  <a:gd name="T19" fmla="*/ 53 h 186"/>
                  <a:gd name="T20" fmla="*/ 10 w 511"/>
                  <a:gd name="T21" fmla="*/ 56 h 186"/>
                  <a:gd name="T22" fmla="*/ 245 w 511"/>
                  <a:gd name="T23" fmla="*/ 183 h 186"/>
                  <a:gd name="T24" fmla="*/ 245 w 511"/>
                  <a:gd name="T25" fmla="*/ 183 h 186"/>
                  <a:gd name="T26" fmla="*/ 250 w 511"/>
                  <a:gd name="T27" fmla="*/ 185 h 186"/>
                  <a:gd name="T28" fmla="*/ 256 w 511"/>
                  <a:gd name="T29" fmla="*/ 186 h 186"/>
                  <a:gd name="T30" fmla="*/ 261 w 511"/>
                  <a:gd name="T31" fmla="*/ 185 h 186"/>
                  <a:gd name="T32" fmla="*/ 267 w 511"/>
                  <a:gd name="T33" fmla="*/ 183 h 186"/>
                  <a:gd name="T34" fmla="*/ 500 w 511"/>
                  <a:gd name="T35" fmla="*/ 56 h 186"/>
                  <a:gd name="T36" fmla="*/ 500 w 511"/>
                  <a:gd name="T37" fmla="*/ 56 h 186"/>
                  <a:gd name="T38" fmla="*/ 505 w 511"/>
                  <a:gd name="T39" fmla="*/ 53 h 186"/>
                  <a:gd name="T40" fmla="*/ 508 w 511"/>
                  <a:gd name="T41" fmla="*/ 49 h 186"/>
                  <a:gd name="T42" fmla="*/ 510 w 511"/>
                  <a:gd name="T43" fmla="*/ 44 h 186"/>
                  <a:gd name="T44" fmla="*/ 511 w 511"/>
                  <a:gd name="T45" fmla="*/ 39 h 186"/>
                  <a:gd name="T46" fmla="*/ 510 w 511"/>
                  <a:gd name="T47" fmla="*/ 34 h 186"/>
                  <a:gd name="T48" fmla="*/ 508 w 511"/>
                  <a:gd name="T49" fmla="*/ 30 h 186"/>
                  <a:gd name="T50" fmla="*/ 505 w 511"/>
                  <a:gd name="T51" fmla="*/ 25 h 186"/>
                  <a:gd name="T52" fmla="*/ 500 w 511"/>
                  <a:gd name="T53" fmla="*/ 22 h 186"/>
                  <a:gd name="T54" fmla="*/ 459 w 511"/>
                  <a:gd name="T55"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6">
                    <a:moveTo>
                      <a:pt x="51" y="0"/>
                    </a:moveTo>
                    <a:lnTo>
                      <a:pt x="10" y="22"/>
                    </a:lnTo>
                    <a:lnTo>
                      <a:pt x="10" y="22"/>
                    </a:lnTo>
                    <a:lnTo>
                      <a:pt x="6" y="25"/>
                    </a:lnTo>
                    <a:lnTo>
                      <a:pt x="2" y="30"/>
                    </a:lnTo>
                    <a:lnTo>
                      <a:pt x="0" y="34"/>
                    </a:lnTo>
                    <a:lnTo>
                      <a:pt x="0" y="39"/>
                    </a:lnTo>
                    <a:lnTo>
                      <a:pt x="0" y="44"/>
                    </a:lnTo>
                    <a:lnTo>
                      <a:pt x="2" y="49"/>
                    </a:lnTo>
                    <a:lnTo>
                      <a:pt x="6" y="53"/>
                    </a:lnTo>
                    <a:lnTo>
                      <a:pt x="10" y="56"/>
                    </a:lnTo>
                    <a:lnTo>
                      <a:pt x="245" y="183"/>
                    </a:lnTo>
                    <a:lnTo>
                      <a:pt x="245" y="183"/>
                    </a:lnTo>
                    <a:lnTo>
                      <a:pt x="250" y="185"/>
                    </a:lnTo>
                    <a:lnTo>
                      <a:pt x="256" y="186"/>
                    </a:lnTo>
                    <a:lnTo>
                      <a:pt x="261" y="185"/>
                    </a:lnTo>
                    <a:lnTo>
                      <a:pt x="267" y="183"/>
                    </a:lnTo>
                    <a:lnTo>
                      <a:pt x="500" y="56"/>
                    </a:lnTo>
                    <a:lnTo>
                      <a:pt x="500" y="56"/>
                    </a:lnTo>
                    <a:lnTo>
                      <a:pt x="505" y="53"/>
                    </a:lnTo>
                    <a:lnTo>
                      <a:pt x="508" y="49"/>
                    </a:lnTo>
                    <a:lnTo>
                      <a:pt x="510" y="44"/>
                    </a:lnTo>
                    <a:lnTo>
                      <a:pt x="511" y="39"/>
                    </a:lnTo>
                    <a:lnTo>
                      <a:pt x="510" y="34"/>
                    </a:lnTo>
                    <a:lnTo>
                      <a:pt x="508" y="30"/>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3" name="Freeform 10"/>
              <p:cNvSpPr/>
              <p:nvPr/>
            </p:nvSpPr>
            <p:spPr bwMode="auto">
              <a:xfrm>
                <a:off x="2847975" y="6692900"/>
                <a:ext cx="811213" cy="293688"/>
              </a:xfrm>
              <a:custGeom>
                <a:avLst/>
                <a:gdLst>
                  <a:gd name="T0" fmla="*/ 51 w 511"/>
                  <a:gd name="T1" fmla="*/ 0 h 185"/>
                  <a:gd name="T2" fmla="*/ 10 w 511"/>
                  <a:gd name="T3" fmla="*/ 22 h 185"/>
                  <a:gd name="T4" fmla="*/ 10 w 511"/>
                  <a:gd name="T5" fmla="*/ 22 h 185"/>
                  <a:gd name="T6" fmla="*/ 6 w 511"/>
                  <a:gd name="T7" fmla="*/ 25 h 185"/>
                  <a:gd name="T8" fmla="*/ 2 w 511"/>
                  <a:gd name="T9" fmla="*/ 29 h 185"/>
                  <a:gd name="T10" fmla="*/ 0 w 511"/>
                  <a:gd name="T11" fmla="*/ 34 h 185"/>
                  <a:gd name="T12" fmla="*/ 0 w 511"/>
                  <a:gd name="T13" fmla="*/ 39 h 185"/>
                  <a:gd name="T14" fmla="*/ 0 w 511"/>
                  <a:gd name="T15" fmla="*/ 44 h 185"/>
                  <a:gd name="T16" fmla="*/ 2 w 511"/>
                  <a:gd name="T17" fmla="*/ 48 h 185"/>
                  <a:gd name="T18" fmla="*/ 6 w 511"/>
                  <a:gd name="T19" fmla="*/ 52 h 185"/>
                  <a:gd name="T20" fmla="*/ 10 w 511"/>
                  <a:gd name="T21" fmla="*/ 56 h 185"/>
                  <a:gd name="T22" fmla="*/ 245 w 511"/>
                  <a:gd name="T23" fmla="*/ 182 h 185"/>
                  <a:gd name="T24" fmla="*/ 245 w 511"/>
                  <a:gd name="T25" fmla="*/ 182 h 185"/>
                  <a:gd name="T26" fmla="*/ 250 w 511"/>
                  <a:gd name="T27" fmla="*/ 184 h 185"/>
                  <a:gd name="T28" fmla="*/ 256 w 511"/>
                  <a:gd name="T29" fmla="*/ 185 h 185"/>
                  <a:gd name="T30" fmla="*/ 261 w 511"/>
                  <a:gd name="T31" fmla="*/ 184 h 185"/>
                  <a:gd name="T32" fmla="*/ 267 w 511"/>
                  <a:gd name="T33" fmla="*/ 182 h 185"/>
                  <a:gd name="T34" fmla="*/ 500 w 511"/>
                  <a:gd name="T35" fmla="*/ 56 h 185"/>
                  <a:gd name="T36" fmla="*/ 500 w 511"/>
                  <a:gd name="T37" fmla="*/ 56 h 185"/>
                  <a:gd name="T38" fmla="*/ 505 w 511"/>
                  <a:gd name="T39" fmla="*/ 52 h 185"/>
                  <a:gd name="T40" fmla="*/ 508 w 511"/>
                  <a:gd name="T41" fmla="*/ 48 h 185"/>
                  <a:gd name="T42" fmla="*/ 510 w 511"/>
                  <a:gd name="T43" fmla="*/ 44 h 185"/>
                  <a:gd name="T44" fmla="*/ 511 w 511"/>
                  <a:gd name="T45" fmla="*/ 39 h 185"/>
                  <a:gd name="T46" fmla="*/ 510 w 511"/>
                  <a:gd name="T47" fmla="*/ 34 h 185"/>
                  <a:gd name="T48" fmla="*/ 508 w 511"/>
                  <a:gd name="T49" fmla="*/ 29 h 185"/>
                  <a:gd name="T50" fmla="*/ 505 w 511"/>
                  <a:gd name="T51" fmla="*/ 25 h 185"/>
                  <a:gd name="T52" fmla="*/ 500 w 511"/>
                  <a:gd name="T53" fmla="*/ 22 h 185"/>
                  <a:gd name="T54" fmla="*/ 459 w 511"/>
                  <a:gd name="T5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1" h="185">
                    <a:moveTo>
                      <a:pt x="51" y="0"/>
                    </a:moveTo>
                    <a:lnTo>
                      <a:pt x="10" y="22"/>
                    </a:lnTo>
                    <a:lnTo>
                      <a:pt x="10" y="22"/>
                    </a:lnTo>
                    <a:lnTo>
                      <a:pt x="6" y="25"/>
                    </a:lnTo>
                    <a:lnTo>
                      <a:pt x="2" y="29"/>
                    </a:lnTo>
                    <a:lnTo>
                      <a:pt x="0" y="34"/>
                    </a:lnTo>
                    <a:lnTo>
                      <a:pt x="0" y="39"/>
                    </a:lnTo>
                    <a:lnTo>
                      <a:pt x="0" y="44"/>
                    </a:lnTo>
                    <a:lnTo>
                      <a:pt x="2" y="48"/>
                    </a:lnTo>
                    <a:lnTo>
                      <a:pt x="6" y="52"/>
                    </a:lnTo>
                    <a:lnTo>
                      <a:pt x="10" y="56"/>
                    </a:lnTo>
                    <a:lnTo>
                      <a:pt x="245" y="182"/>
                    </a:lnTo>
                    <a:lnTo>
                      <a:pt x="245" y="182"/>
                    </a:lnTo>
                    <a:lnTo>
                      <a:pt x="250" y="184"/>
                    </a:lnTo>
                    <a:lnTo>
                      <a:pt x="256" y="185"/>
                    </a:lnTo>
                    <a:lnTo>
                      <a:pt x="261" y="184"/>
                    </a:lnTo>
                    <a:lnTo>
                      <a:pt x="267" y="182"/>
                    </a:lnTo>
                    <a:lnTo>
                      <a:pt x="500" y="56"/>
                    </a:lnTo>
                    <a:lnTo>
                      <a:pt x="500" y="56"/>
                    </a:lnTo>
                    <a:lnTo>
                      <a:pt x="505" y="52"/>
                    </a:lnTo>
                    <a:lnTo>
                      <a:pt x="508" y="48"/>
                    </a:lnTo>
                    <a:lnTo>
                      <a:pt x="510" y="44"/>
                    </a:lnTo>
                    <a:lnTo>
                      <a:pt x="511" y="39"/>
                    </a:lnTo>
                    <a:lnTo>
                      <a:pt x="510" y="34"/>
                    </a:lnTo>
                    <a:lnTo>
                      <a:pt x="508" y="29"/>
                    </a:lnTo>
                    <a:lnTo>
                      <a:pt x="505" y="25"/>
                    </a:lnTo>
                    <a:lnTo>
                      <a:pt x="500" y="22"/>
                    </a:lnTo>
                    <a:lnTo>
                      <a:pt x="459"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04" name="组合 103"/>
          <p:cNvGrpSpPr/>
          <p:nvPr/>
        </p:nvGrpSpPr>
        <p:grpSpPr>
          <a:xfrm>
            <a:off x="5272447" y="1592870"/>
            <a:ext cx="1698332" cy="1698332"/>
            <a:chOff x="3935044" y="1481229"/>
            <a:chExt cx="1273915" cy="1273915"/>
          </a:xfrm>
          <a:solidFill>
            <a:schemeClr val="bg1"/>
          </a:solidFill>
        </p:grpSpPr>
        <p:sp>
          <p:nvSpPr>
            <p:cNvPr id="105" name="Freeform 6"/>
            <p:cNvSpPr/>
            <p:nvPr/>
          </p:nvSpPr>
          <p:spPr bwMode="auto">
            <a:xfrm rot="8100000">
              <a:off x="3935044" y="1481229"/>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3B3838"/>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06" name="组合 105"/>
            <p:cNvGrpSpPr/>
            <p:nvPr/>
          </p:nvGrpSpPr>
          <p:grpSpPr>
            <a:xfrm>
              <a:off x="4425000" y="1980933"/>
              <a:ext cx="294002" cy="293454"/>
              <a:chOff x="4064000" y="6135688"/>
              <a:chExt cx="852488" cy="850900"/>
            </a:xfrm>
            <a:grpFill/>
          </p:grpSpPr>
          <p:sp>
            <p:nvSpPr>
              <p:cNvPr id="107" name="Freeform 11"/>
              <p:cNvSpPr/>
              <p:nvPr/>
            </p:nvSpPr>
            <p:spPr bwMode="auto">
              <a:xfrm>
                <a:off x="4064000" y="6135688"/>
                <a:ext cx="852488" cy="850900"/>
              </a:xfrm>
              <a:custGeom>
                <a:avLst/>
                <a:gdLst>
                  <a:gd name="T0" fmla="*/ 529 w 537"/>
                  <a:gd name="T1" fmla="*/ 80 h 536"/>
                  <a:gd name="T2" fmla="*/ 456 w 537"/>
                  <a:gd name="T3" fmla="*/ 7 h 536"/>
                  <a:gd name="T4" fmla="*/ 456 w 537"/>
                  <a:gd name="T5" fmla="*/ 7 h 536"/>
                  <a:gd name="T6" fmla="*/ 452 w 537"/>
                  <a:gd name="T7" fmla="*/ 3 h 536"/>
                  <a:gd name="T8" fmla="*/ 447 w 537"/>
                  <a:gd name="T9" fmla="*/ 1 h 536"/>
                  <a:gd name="T10" fmla="*/ 442 w 537"/>
                  <a:gd name="T11" fmla="*/ 0 h 536"/>
                  <a:gd name="T12" fmla="*/ 437 w 537"/>
                  <a:gd name="T13" fmla="*/ 0 h 536"/>
                  <a:gd name="T14" fmla="*/ 432 w 537"/>
                  <a:gd name="T15" fmla="*/ 0 h 536"/>
                  <a:gd name="T16" fmla="*/ 427 w 537"/>
                  <a:gd name="T17" fmla="*/ 2 h 536"/>
                  <a:gd name="T18" fmla="*/ 422 w 537"/>
                  <a:gd name="T19" fmla="*/ 5 h 536"/>
                  <a:gd name="T20" fmla="*/ 417 w 537"/>
                  <a:gd name="T21" fmla="*/ 8 h 536"/>
                  <a:gd name="T22" fmla="*/ 367 w 537"/>
                  <a:gd name="T23" fmla="*/ 59 h 536"/>
                  <a:gd name="T24" fmla="*/ 43 w 537"/>
                  <a:gd name="T25" fmla="*/ 383 h 536"/>
                  <a:gd name="T26" fmla="*/ 0 w 537"/>
                  <a:gd name="T27" fmla="*/ 536 h 536"/>
                  <a:gd name="T28" fmla="*/ 153 w 537"/>
                  <a:gd name="T29" fmla="*/ 494 h 536"/>
                  <a:gd name="T30" fmla="*/ 478 w 537"/>
                  <a:gd name="T31" fmla="*/ 169 h 536"/>
                  <a:gd name="T32" fmla="*/ 528 w 537"/>
                  <a:gd name="T33" fmla="*/ 119 h 536"/>
                  <a:gd name="T34" fmla="*/ 528 w 537"/>
                  <a:gd name="T35" fmla="*/ 119 h 536"/>
                  <a:gd name="T36" fmla="*/ 531 w 537"/>
                  <a:gd name="T37" fmla="*/ 115 h 536"/>
                  <a:gd name="T38" fmla="*/ 534 w 537"/>
                  <a:gd name="T39" fmla="*/ 110 h 536"/>
                  <a:gd name="T40" fmla="*/ 536 w 537"/>
                  <a:gd name="T41" fmla="*/ 105 h 536"/>
                  <a:gd name="T42" fmla="*/ 537 w 537"/>
                  <a:gd name="T43" fmla="*/ 99 h 536"/>
                  <a:gd name="T44" fmla="*/ 536 w 537"/>
                  <a:gd name="T45" fmla="*/ 94 h 536"/>
                  <a:gd name="T46" fmla="*/ 535 w 537"/>
                  <a:gd name="T47" fmla="*/ 89 h 536"/>
                  <a:gd name="T48" fmla="*/ 533 w 537"/>
                  <a:gd name="T49" fmla="*/ 85 h 536"/>
                  <a:gd name="T50" fmla="*/ 529 w 537"/>
                  <a:gd name="T51" fmla="*/ 80 h 536"/>
                  <a:gd name="T52" fmla="*/ 529 w 537"/>
                  <a:gd name="T53" fmla="*/ 80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7" h="536">
                    <a:moveTo>
                      <a:pt x="529" y="80"/>
                    </a:moveTo>
                    <a:lnTo>
                      <a:pt x="456" y="7"/>
                    </a:lnTo>
                    <a:lnTo>
                      <a:pt x="456" y="7"/>
                    </a:lnTo>
                    <a:lnTo>
                      <a:pt x="452" y="3"/>
                    </a:lnTo>
                    <a:lnTo>
                      <a:pt x="447" y="1"/>
                    </a:lnTo>
                    <a:lnTo>
                      <a:pt x="442" y="0"/>
                    </a:lnTo>
                    <a:lnTo>
                      <a:pt x="437" y="0"/>
                    </a:lnTo>
                    <a:lnTo>
                      <a:pt x="432" y="0"/>
                    </a:lnTo>
                    <a:lnTo>
                      <a:pt x="427" y="2"/>
                    </a:lnTo>
                    <a:lnTo>
                      <a:pt x="422" y="5"/>
                    </a:lnTo>
                    <a:lnTo>
                      <a:pt x="417" y="8"/>
                    </a:lnTo>
                    <a:lnTo>
                      <a:pt x="367" y="59"/>
                    </a:lnTo>
                    <a:lnTo>
                      <a:pt x="43" y="383"/>
                    </a:lnTo>
                    <a:lnTo>
                      <a:pt x="0" y="536"/>
                    </a:lnTo>
                    <a:lnTo>
                      <a:pt x="153" y="494"/>
                    </a:lnTo>
                    <a:lnTo>
                      <a:pt x="478" y="169"/>
                    </a:lnTo>
                    <a:lnTo>
                      <a:pt x="528" y="119"/>
                    </a:lnTo>
                    <a:lnTo>
                      <a:pt x="528" y="119"/>
                    </a:lnTo>
                    <a:lnTo>
                      <a:pt x="531" y="115"/>
                    </a:lnTo>
                    <a:lnTo>
                      <a:pt x="534" y="110"/>
                    </a:lnTo>
                    <a:lnTo>
                      <a:pt x="536" y="105"/>
                    </a:lnTo>
                    <a:lnTo>
                      <a:pt x="537" y="99"/>
                    </a:lnTo>
                    <a:lnTo>
                      <a:pt x="536" y="94"/>
                    </a:lnTo>
                    <a:lnTo>
                      <a:pt x="535" y="89"/>
                    </a:lnTo>
                    <a:lnTo>
                      <a:pt x="533" y="85"/>
                    </a:lnTo>
                    <a:lnTo>
                      <a:pt x="529" y="80"/>
                    </a:lnTo>
                    <a:lnTo>
                      <a:pt x="529" y="80"/>
                    </a:lnTo>
                    <a:close/>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8" name="Line 12"/>
              <p:cNvSpPr>
                <a:spLocks noChangeShapeType="1"/>
              </p:cNvSpPr>
              <p:nvPr/>
            </p:nvSpPr>
            <p:spPr bwMode="auto">
              <a:xfrm>
                <a:off x="4646613" y="6229350"/>
                <a:ext cx="176213" cy="1746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09" name="Line 13"/>
              <p:cNvSpPr>
                <a:spLocks noChangeShapeType="1"/>
              </p:cNvSpPr>
              <p:nvPr/>
            </p:nvSpPr>
            <p:spPr bwMode="auto">
              <a:xfrm flipH="1">
                <a:off x="4210050" y="6272213"/>
                <a:ext cx="479425" cy="48101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0" name="Line 14"/>
              <p:cNvSpPr>
                <a:spLocks noChangeShapeType="1"/>
              </p:cNvSpPr>
              <p:nvPr/>
            </p:nvSpPr>
            <p:spPr bwMode="auto">
              <a:xfrm flipH="1">
                <a:off x="4297363" y="6361113"/>
                <a:ext cx="481013" cy="47942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1" name="Freeform 15"/>
              <p:cNvSpPr/>
              <p:nvPr/>
            </p:nvSpPr>
            <p:spPr bwMode="auto">
              <a:xfrm>
                <a:off x="4132263" y="6743700"/>
                <a:ext cx="174625" cy="176213"/>
              </a:xfrm>
              <a:custGeom>
                <a:avLst/>
                <a:gdLst>
                  <a:gd name="T0" fmla="*/ 0 w 110"/>
                  <a:gd name="T1" fmla="*/ 0 h 111"/>
                  <a:gd name="T2" fmla="*/ 49 w 110"/>
                  <a:gd name="T3" fmla="*/ 6 h 111"/>
                  <a:gd name="T4" fmla="*/ 55 w 110"/>
                  <a:gd name="T5" fmla="*/ 55 h 111"/>
                  <a:gd name="T6" fmla="*/ 104 w 110"/>
                  <a:gd name="T7" fmla="*/ 61 h 111"/>
                  <a:gd name="T8" fmla="*/ 110 w 110"/>
                  <a:gd name="T9" fmla="*/ 111 h 111"/>
                </a:gdLst>
                <a:ahLst/>
                <a:cxnLst>
                  <a:cxn ang="0">
                    <a:pos x="T0" y="T1"/>
                  </a:cxn>
                  <a:cxn ang="0">
                    <a:pos x="T2" y="T3"/>
                  </a:cxn>
                  <a:cxn ang="0">
                    <a:pos x="T4" y="T5"/>
                  </a:cxn>
                  <a:cxn ang="0">
                    <a:pos x="T6" y="T7"/>
                  </a:cxn>
                  <a:cxn ang="0">
                    <a:pos x="T8" y="T9"/>
                  </a:cxn>
                </a:cxnLst>
                <a:rect l="0" t="0" r="r" b="b"/>
                <a:pathLst>
                  <a:path w="110" h="111">
                    <a:moveTo>
                      <a:pt x="0" y="0"/>
                    </a:moveTo>
                    <a:lnTo>
                      <a:pt x="49" y="6"/>
                    </a:lnTo>
                    <a:lnTo>
                      <a:pt x="55" y="55"/>
                    </a:lnTo>
                    <a:lnTo>
                      <a:pt x="104" y="61"/>
                    </a:lnTo>
                    <a:lnTo>
                      <a:pt x="110" y="111"/>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2" name="Line 16"/>
              <p:cNvSpPr>
                <a:spLocks noChangeShapeType="1"/>
              </p:cNvSpPr>
              <p:nvPr/>
            </p:nvSpPr>
            <p:spPr bwMode="auto">
              <a:xfrm flipV="1">
                <a:off x="4149725" y="6269038"/>
                <a:ext cx="117475"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3" name="Line 17"/>
              <p:cNvSpPr>
                <a:spLocks noChangeShapeType="1"/>
              </p:cNvSpPr>
              <p:nvPr/>
            </p:nvSpPr>
            <p:spPr bwMode="auto">
              <a:xfrm flipV="1">
                <a:off x="4214813" y="6370638"/>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4" name="Line 18"/>
              <p:cNvSpPr>
                <a:spLocks noChangeShapeType="1"/>
              </p:cNvSpPr>
              <p:nvPr/>
            </p:nvSpPr>
            <p:spPr bwMode="auto">
              <a:xfrm flipV="1">
                <a:off x="4662488" y="6783388"/>
                <a:ext cx="119063" cy="119063"/>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5" name="Line 19"/>
              <p:cNvSpPr>
                <a:spLocks noChangeShapeType="1"/>
              </p:cNvSpPr>
              <p:nvPr/>
            </p:nvSpPr>
            <p:spPr bwMode="auto">
              <a:xfrm flipV="1">
                <a:off x="4597400" y="6753225"/>
                <a:ext cx="82550" cy="82550"/>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6" name="Freeform 20"/>
              <p:cNvSpPr/>
              <p:nvPr/>
            </p:nvSpPr>
            <p:spPr bwMode="auto">
              <a:xfrm>
                <a:off x="4084638" y="6157913"/>
                <a:ext cx="369888" cy="368300"/>
              </a:xfrm>
              <a:custGeom>
                <a:avLst/>
                <a:gdLst>
                  <a:gd name="T0" fmla="*/ 233 w 233"/>
                  <a:gd name="T1" fmla="*/ 128 h 232"/>
                  <a:gd name="T2" fmla="*/ 111 w 233"/>
                  <a:gd name="T3" fmla="*/ 7 h 232"/>
                  <a:gd name="T4" fmla="*/ 111 w 233"/>
                  <a:gd name="T5" fmla="*/ 7 h 232"/>
                  <a:gd name="T6" fmla="*/ 107 w 233"/>
                  <a:gd name="T7" fmla="*/ 4 h 232"/>
                  <a:gd name="T8" fmla="*/ 103 w 233"/>
                  <a:gd name="T9" fmla="*/ 2 h 232"/>
                  <a:gd name="T10" fmla="*/ 98 w 233"/>
                  <a:gd name="T11" fmla="*/ 0 h 232"/>
                  <a:gd name="T12" fmla="*/ 94 w 233"/>
                  <a:gd name="T13" fmla="*/ 0 h 232"/>
                  <a:gd name="T14" fmla="*/ 89 w 233"/>
                  <a:gd name="T15" fmla="*/ 0 h 232"/>
                  <a:gd name="T16" fmla="*/ 84 w 233"/>
                  <a:gd name="T17" fmla="*/ 2 h 232"/>
                  <a:gd name="T18" fmla="*/ 80 w 233"/>
                  <a:gd name="T19" fmla="*/ 4 h 232"/>
                  <a:gd name="T20" fmla="*/ 76 w 233"/>
                  <a:gd name="T21" fmla="*/ 7 h 232"/>
                  <a:gd name="T22" fmla="*/ 7 w 233"/>
                  <a:gd name="T23" fmla="*/ 77 h 232"/>
                  <a:gd name="T24" fmla="*/ 7 w 233"/>
                  <a:gd name="T25" fmla="*/ 77 h 232"/>
                  <a:gd name="T26" fmla="*/ 4 w 233"/>
                  <a:gd name="T27" fmla="*/ 80 h 232"/>
                  <a:gd name="T28" fmla="*/ 2 w 233"/>
                  <a:gd name="T29" fmla="*/ 85 h 232"/>
                  <a:gd name="T30" fmla="*/ 0 w 233"/>
                  <a:gd name="T31" fmla="*/ 89 h 232"/>
                  <a:gd name="T32" fmla="*/ 0 w 233"/>
                  <a:gd name="T33" fmla="*/ 94 h 232"/>
                  <a:gd name="T34" fmla="*/ 0 w 233"/>
                  <a:gd name="T35" fmla="*/ 99 h 232"/>
                  <a:gd name="T36" fmla="*/ 2 w 233"/>
                  <a:gd name="T37" fmla="*/ 103 h 232"/>
                  <a:gd name="T38" fmla="*/ 4 w 233"/>
                  <a:gd name="T39" fmla="*/ 107 h 232"/>
                  <a:gd name="T40" fmla="*/ 7 w 233"/>
                  <a:gd name="T41" fmla="*/ 111 h 232"/>
                  <a:gd name="T42" fmla="*/ 128 w 233"/>
                  <a:gd name="T43" fmla="*/ 23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3" h="232">
                    <a:moveTo>
                      <a:pt x="233" y="128"/>
                    </a:moveTo>
                    <a:lnTo>
                      <a:pt x="111" y="7"/>
                    </a:lnTo>
                    <a:lnTo>
                      <a:pt x="111" y="7"/>
                    </a:lnTo>
                    <a:lnTo>
                      <a:pt x="107" y="4"/>
                    </a:lnTo>
                    <a:lnTo>
                      <a:pt x="103" y="2"/>
                    </a:lnTo>
                    <a:lnTo>
                      <a:pt x="98" y="0"/>
                    </a:lnTo>
                    <a:lnTo>
                      <a:pt x="94" y="0"/>
                    </a:lnTo>
                    <a:lnTo>
                      <a:pt x="89" y="0"/>
                    </a:lnTo>
                    <a:lnTo>
                      <a:pt x="84" y="2"/>
                    </a:lnTo>
                    <a:lnTo>
                      <a:pt x="80" y="4"/>
                    </a:lnTo>
                    <a:lnTo>
                      <a:pt x="76" y="7"/>
                    </a:lnTo>
                    <a:lnTo>
                      <a:pt x="7" y="77"/>
                    </a:lnTo>
                    <a:lnTo>
                      <a:pt x="7" y="77"/>
                    </a:lnTo>
                    <a:lnTo>
                      <a:pt x="4" y="80"/>
                    </a:lnTo>
                    <a:lnTo>
                      <a:pt x="2" y="85"/>
                    </a:lnTo>
                    <a:lnTo>
                      <a:pt x="0" y="89"/>
                    </a:lnTo>
                    <a:lnTo>
                      <a:pt x="0" y="94"/>
                    </a:lnTo>
                    <a:lnTo>
                      <a:pt x="0" y="99"/>
                    </a:lnTo>
                    <a:lnTo>
                      <a:pt x="2" y="103"/>
                    </a:lnTo>
                    <a:lnTo>
                      <a:pt x="4" y="107"/>
                    </a:lnTo>
                    <a:lnTo>
                      <a:pt x="7" y="111"/>
                    </a:lnTo>
                    <a:lnTo>
                      <a:pt x="128" y="232"/>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17" name="Freeform 21"/>
              <p:cNvSpPr/>
              <p:nvPr/>
            </p:nvSpPr>
            <p:spPr bwMode="auto">
              <a:xfrm>
                <a:off x="4524375" y="6596063"/>
                <a:ext cx="368300" cy="369888"/>
              </a:xfrm>
              <a:custGeom>
                <a:avLst/>
                <a:gdLst>
                  <a:gd name="T0" fmla="*/ 0 w 232"/>
                  <a:gd name="T1" fmla="*/ 106 h 233"/>
                  <a:gd name="T2" fmla="*/ 121 w 232"/>
                  <a:gd name="T3" fmla="*/ 226 h 233"/>
                  <a:gd name="T4" fmla="*/ 121 w 232"/>
                  <a:gd name="T5" fmla="*/ 226 h 233"/>
                  <a:gd name="T6" fmla="*/ 125 w 232"/>
                  <a:gd name="T7" fmla="*/ 229 h 233"/>
                  <a:gd name="T8" fmla="*/ 129 w 232"/>
                  <a:gd name="T9" fmla="*/ 232 h 233"/>
                  <a:gd name="T10" fmla="*/ 134 w 232"/>
                  <a:gd name="T11" fmla="*/ 233 h 233"/>
                  <a:gd name="T12" fmla="*/ 138 w 232"/>
                  <a:gd name="T13" fmla="*/ 233 h 233"/>
                  <a:gd name="T14" fmla="*/ 143 w 232"/>
                  <a:gd name="T15" fmla="*/ 233 h 233"/>
                  <a:gd name="T16" fmla="*/ 148 w 232"/>
                  <a:gd name="T17" fmla="*/ 232 h 233"/>
                  <a:gd name="T18" fmla="*/ 152 w 232"/>
                  <a:gd name="T19" fmla="*/ 229 h 233"/>
                  <a:gd name="T20" fmla="*/ 156 w 232"/>
                  <a:gd name="T21" fmla="*/ 226 h 233"/>
                  <a:gd name="T22" fmla="*/ 225 w 232"/>
                  <a:gd name="T23" fmla="*/ 157 h 233"/>
                  <a:gd name="T24" fmla="*/ 225 w 232"/>
                  <a:gd name="T25" fmla="*/ 157 h 233"/>
                  <a:gd name="T26" fmla="*/ 228 w 232"/>
                  <a:gd name="T27" fmla="*/ 153 h 233"/>
                  <a:gd name="T28" fmla="*/ 230 w 232"/>
                  <a:gd name="T29" fmla="*/ 149 h 233"/>
                  <a:gd name="T30" fmla="*/ 232 w 232"/>
                  <a:gd name="T31" fmla="*/ 144 h 233"/>
                  <a:gd name="T32" fmla="*/ 232 w 232"/>
                  <a:gd name="T33" fmla="*/ 140 h 233"/>
                  <a:gd name="T34" fmla="*/ 232 w 232"/>
                  <a:gd name="T35" fmla="*/ 135 h 233"/>
                  <a:gd name="T36" fmla="*/ 230 w 232"/>
                  <a:gd name="T37" fmla="*/ 130 h 233"/>
                  <a:gd name="T38" fmla="*/ 228 w 232"/>
                  <a:gd name="T39" fmla="*/ 126 h 233"/>
                  <a:gd name="T40" fmla="*/ 225 w 232"/>
                  <a:gd name="T41" fmla="*/ 122 h 233"/>
                  <a:gd name="T42" fmla="*/ 104 w 232"/>
                  <a:gd name="T43" fmla="*/ 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2" h="233">
                    <a:moveTo>
                      <a:pt x="0" y="106"/>
                    </a:moveTo>
                    <a:lnTo>
                      <a:pt x="121" y="226"/>
                    </a:lnTo>
                    <a:lnTo>
                      <a:pt x="121" y="226"/>
                    </a:lnTo>
                    <a:lnTo>
                      <a:pt x="125" y="229"/>
                    </a:lnTo>
                    <a:lnTo>
                      <a:pt x="129" y="232"/>
                    </a:lnTo>
                    <a:lnTo>
                      <a:pt x="134" y="233"/>
                    </a:lnTo>
                    <a:lnTo>
                      <a:pt x="138" y="233"/>
                    </a:lnTo>
                    <a:lnTo>
                      <a:pt x="143" y="233"/>
                    </a:lnTo>
                    <a:lnTo>
                      <a:pt x="148" y="232"/>
                    </a:lnTo>
                    <a:lnTo>
                      <a:pt x="152" y="229"/>
                    </a:lnTo>
                    <a:lnTo>
                      <a:pt x="156" y="226"/>
                    </a:lnTo>
                    <a:lnTo>
                      <a:pt x="225" y="157"/>
                    </a:lnTo>
                    <a:lnTo>
                      <a:pt x="225" y="157"/>
                    </a:lnTo>
                    <a:lnTo>
                      <a:pt x="228" y="153"/>
                    </a:lnTo>
                    <a:lnTo>
                      <a:pt x="230" y="149"/>
                    </a:lnTo>
                    <a:lnTo>
                      <a:pt x="232" y="144"/>
                    </a:lnTo>
                    <a:lnTo>
                      <a:pt x="232" y="140"/>
                    </a:lnTo>
                    <a:lnTo>
                      <a:pt x="232" y="135"/>
                    </a:lnTo>
                    <a:lnTo>
                      <a:pt x="230" y="130"/>
                    </a:lnTo>
                    <a:lnTo>
                      <a:pt x="228" y="126"/>
                    </a:lnTo>
                    <a:lnTo>
                      <a:pt x="225" y="122"/>
                    </a:lnTo>
                    <a:lnTo>
                      <a:pt x="104" y="0"/>
                    </a:lnTo>
                  </a:path>
                </a:pathLst>
              </a:cu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grpSp>
        <p:nvGrpSpPr>
          <p:cNvPr id="118" name="组合 117"/>
          <p:cNvGrpSpPr/>
          <p:nvPr/>
        </p:nvGrpSpPr>
        <p:grpSpPr>
          <a:xfrm>
            <a:off x="4296197" y="2566415"/>
            <a:ext cx="1698332" cy="1698332"/>
            <a:chOff x="3202761" y="2211483"/>
            <a:chExt cx="1273915" cy="1273915"/>
          </a:xfrm>
          <a:solidFill>
            <a:srgbClr val="E15A5C"/>
          </a:solidFill>
        </p:grpSpPr>
        <p:sp>
          <p:nvSpPr>
            <p:cNvPr id="119" name="Freeform 6"/>
            <p:cNvSpPr/>
            <p:nvPr/>
          </p:nvSpPr>
          <p:spPr bwMode="auto">
            <a:xfrm rot="8100000">
              <a:off x="3202761" y="2211483"/>
              <a:ext cx="1273915" cy="1273915"/>
            </a:xfrm>
            <a:custGeom>
              <a:avLst/>
              <a:gdLst>
                <a:gd name="T0" fmla="*/ 2320 w 2584"/>
                <a:gd name="T1" fmla="*/ 1424 h 2584"/>
                <a:gd name="T2" fmla="*/ 2184 w 2584"/>
                <a:gd name="T3" fmla="*/ 1476 h 2584"/>
                <a:gd name="T4" fmla="*/ 2106 w 2584"/>
                <a:gd name="T5" fmla="*/ 1468 h 2584"/>
                <a:gd name="T6" fmla="*/ 2036 w 2584"/>
                <a:gd name="T7" fmla="*/ 1414 h 2584"/>
                <a:gd name="T8" fmla="*/ 2008 w 2584"/>
                <a:gd name="T9" fmla="*/ 1316 h 2584"/>
                <a:gd name="T10" fmla="*/ 1234 w 2584"/>
                <a:gd name="T11" fmla="*/ 568 h 2584"/>
                <a:gd name="T12" fmla="*/ 1158 w 2584"/>
                <a:gd name="T13" fmla="*/ 516 h 2584"/>
                <a:gd name="T14" fmla="*/ 1128 w 2584"/>
                <a:gd name="T15" fmla="*/ 436 h 2584"/>
                <a:gd name="T16" fmla="*/ 1150 w 2584"/>
                <a:gd name="T17" fmla="*/ 332 h 2584"/>
                <a:gd name="T18" fmla="*/ 1198 w 2584"/>
                <a:gd name="T19" fmla="*/ 206 h 2584"/>
                <a:gd name="T20" fmla="*/ 1184 w 2584"/>
                <a:gd name="T21" fmla="*/ 114 h 2584"/>
                <a:gd name="T22" fmla="*/ 1118 w 2584"/>
                <a:gd name="T23" fmla="*/ 32 h 2584"/>
                <a:gd name="T24" fmla="*/ 1014 w 2584"/>
                <a:gd name="T25" fmla="*/ 0 h 2584"/>
                <a:gd name="T26" fmla="*/ 926 w 2584"/>
                <a:gd name="T27" fmla="*/ 22 h 2584"/>
                <a:gd name="T28" fmla="*/ 852 w 2584"/>
                <a:gd name="T29" fmla="*/ 98 h 2584"/>
                <a:gd name="T30" fmla="*/ 830 w 2584"/>
                <a:gd name="T31" fmla="*/ 186 h 2584"/>
                <a:gd name="T32" fmla="*/ 862 w 2584"/>
                <a:gd name="T33" fmla="*/ 292 h 2584"/>
                <a:gd name="T34" fmla="*/ 902 w 2584"/>
                <a:gd name="T35" fmla="*/ 422 h 2584"/>
                <a:gd name="T36" fmla="*/ 878 w 2584"/>
                <a:gd name="T37" fmla="*/ 504 h 2584"/>
                <a:gd name="T38" fmla="*/ 810 w 2584"/>
                <a:gd name="T39" fmla="*/ 562 h 2584"/>
                <a:gd name="T40" fmla="*/ 0 w 2584"/>
                <a:gd name="T41" fmla="*/ 1314 h 2584"/>
                <a:gd name="T42" fmla="*/ 26 w 2584"/>
                <a:gd name="T43" fmla="*/ 1368 h 2584"/>
                <a:gd name="T44" fmla="*/ 70 w 2584"/>
                <a:gd name="T45" fmla="*/ 1370 h 2584"/>
                <a:gd name="T46" fmla="*/ 192 w 2584"/>
                <a:gd name="T47" fmla="*/ 1318 h 2584"/>
                <a:gd name="T48" fmla="*/ 346 w 2584"/>
                <a:gd name="T49" fmla="*/ 1308 h 2584"/>
                <a:gd name="T50" fmla="*/ 490 w 2584"/>
                <a:gd name="T51" fmla="*/ 1386 h 2584"/>
                <a:gd name="T52" fmla="*/ 570 w 2584"/>
                <a:gd name="T53" fmla="*/ 1532 h 2584"/>
                <a:gd name="T54" fmla="*/ 562 w 2584"/>
                <a:gd name="T55" fmla="*/ 1676 h 2584"/>
                <a:gd name="T56" fmla="*/ 470 w 2584"/>
                <a:gd name="T57" fmla="*/ 1812 h 2584"/>
                <a:gd name="T58" fmla="*/ 316 w 2584"/>
                <a:gd name="T59" fmla="*/ 1878 h 2584"/>
                <a:gd name="T60" fmla="*/ 162 w 2584"/>
                <a:gd name="T61" fmla="*/ 1850 h 2584"/>
                <a:gd name="T62" fmla="*/ 60 w 2584"/>
                <a:gd name="T63" fmla="*/ 1808 h 2584"/>
                <a:gd name="T64" fmla="*/ 18 w 2584"/>
                <a:gd name="T65" fmla="*/ 1816 h 2584"/>
                <a:gd name="T66" fmla="*/ 738 w 2584"/>
                <a:gd name="T67" fmla="*/ 2584 h 2584"/>
                <a:gd name="T68" fmla="*/ 792 w 2584"/>
                <a:gd name="T69" fmla="*/ 2558 h 2584"/>
                <a:gd name="T70" fmla="*/ 794 w 2584"/>
                <a:gd name="T71" fmla="*/ 2514 h 2584"/>
                <a:gd name="T72" fmla="*/ 742 w 2584"/>
                <a:gd name="T73" fmla="*/ 2392 h 2584"/>
                <a:gd name="T74" fmla="*/ 732 w 2584"/>
                <a:gd name="T75" fmla="*/ 2238 h 2584"/>
                <a:gd name="T76" fmla="*/ 810 w 2584"/>
                <a:gd name="T77" fmla="*/ 2094 h 2584"/>
                <a:gd name="T78" fmla="*/ 956 w 2584"/>
                <a:gd name="T79" fmla="*/ 2014 h 2584"/>
                <a:gd name="T80" fmla="*/ 1100 w 2584"/>
                <a:gd name="T81" fmla="*/ 2022 h 2584"/>
                <a:gd name="T82" fmla="*/ 1236 w 2584"/>
                <a:gd name="T83" fmla="*/ 2114 h 2584"/>
                <a:gd name="T84" fmla="*/ 1300 w 2584"/>
                <a:gd name="T85" fmla="*/ 2268 h 2584"/>
                <a:gd name="T86" fmla="*/ 1274 w 2584"/>
                <a:gd name="T87" fmla="*/ 2422 h 2584"/>
                <a:gd name="T88" fmla="*/ 1232 w 2584"/>
                <a:gd name="T89" fmla="*/ 2524 h 2584"/>
                <a:gd name="T90" fmla="*/ 1240 w 2584"/>
                <a:gd name="T91" fmla="*/ 2566 h 2584"/>
                <a:gd name="T92" fmla="*/ 2008 w 2584"/>
                <a:gd name="T93" fmla="*/ 1866 h 2584"/>
                <a:gd name="T94" fmla="*/ 2028 w 2584"/>
                <a:gd name="T95" fmla="*/ 1780 h 2584"/>
                <a:gd name="T96" fmla="*/ 2092 w 2584"/>
                <a:gd name="T97" fmla="*/ 1720 h 2584"/>
                <a:gd name="T98" fmla="*/ 2162 w 2584"/>
                <a:gd name="T99" fmla="*/ 1704 h 2584"/>
                <a:gd name="T100" fmla="*/ 2320 w 2584"/>
                <a:gd name="T101" fmla="*/ 1758 h 2584"/>
                <a:gd name="T102" fmla="*/ 2398 w 2584"/>
                <a:gd name="T103" fmla="*/ 1776 h 2584"/>
                <a:gd name="T104" fmla="*/ 2502 w 2584"/>
                <a:gd name="T105" fmla="*/ 1744 h 2584"/>
                <a:gd name="T106" fmla="*/ 2570 w 2584"/>
                <a:gd name="T107" fmla="*/ 1662 h 2584"/>
                <a:gd name="T108" fmla="*/ 2582 w 2584"/>
                <a:gd name="T109" fmla="*/ 1572 h 2584"/>
                <a:gd name="T110" fmla="*/ 2542 w 2584"/>
                <a:gd name="T111" fmla="*/ 1472 h 2584"/>
                <a:gd name="T112" fmla="*/ 2454 w 2584"/>
                <a:gd name="T113" fmla="*/ 1414 h 2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84" h="2584">
                  <a:moveTo>
                    <a:pt x="2398" y="1406"/>
                  </a:moveTo>
                  <a:lnTo>
                    <a:pt x="2398" y="1406"/>
                  </a:lnTo>
                  <a:lnTo>
                    <a:pt x="2378" y="1406"/>
                  </a:lnTo>
                  <a:lnTo>
                    <a:pt x="2358" y="1410"/>
                  </a:lnTo>
                  <a:lnTo>
                    <a:pt x="2340" y="1416"/>
                  </a:lnTo>
                  <a:lnTo>
                    <a:pt x="2320" y="1424"/>
                  </a:lnTo>
                  <a:lnTo>
                    <a:pt x="2320" y="1424"/>
                  </a:lnTo>
                  <a:lnTo>
                    <a:pt x="2292" y="1438"/>
                  </a:lnTo>
                  <a:lnTo>
                    <a:pt x="2252" y="1456"/>
                  </a:lnTo>
                  <a:lnTo>
                    <a:pt x="2228" y="1464"/>
                  </a:lnTo>
                  <a:lnTo>
                    <a:pt x="2206" y="1470"/>
                  </a:lnTo>
                  <a:lnTo>
                    <a:pt x="2184" y="1476"/>
                  </a:lnTo>
                  <a:lnTo>
                    <a:pt x="2162" y="1478"/>
                  </a:lnTo>
                  <a:lnTo>
                    <a:pt x="2162" y="1478"/>
                  </a:lnTo>
                  <a:lnTo>
                    <a:pt x="2148" y="1476"/>
                  </a:lnTo>
                  <a:lnTo>
                    <a:pt x="2134" y="1474"/>
                  </a:lnTo>
                  <a:lnTo>
                    <a:pt x="2120" y="1472"/>
                  </a:lnTo>
                  <a:lnTo>
                    <a:pt x="2106" y="1468"/>
                  </a:lnTo>
                  <a:lnTo>
                    <a:pt x="2092" y="1462"/>
                  </a:lnTo>
                  <a:lnTo>
                    <a:pt x="2080" y="1454"/>
                  </a:lnTo>
                  <a:lnTo>
                    <a:pt x="2068" y="1446"/>
                  </a:lnTo>
                  <a:lnTo>
                    <a:pt x="2056" y="1436"/>
                  </a:lnTo>
                  <a:lnTo>
                    <a:pt x="2046" y="1426"/>
                  </a:lnTo>
                  <a:lnTo>
                    <a:pt x="2036" y="1414"/>
                  </a:lnTo>
                  <a:lnTo>
                    <a:pt x="2028" y="1400"/>
                  </a:lnTo>
                  <a:lnTo>
                    <a:pt x="2022" y="1386"/>
                  </a:lnTo>
                  <a:lnTo>
                    <a:pt x="2016" y="1370"/>
                  </a:lnTo>
                  <a:lnTo>
                    <a:pt x="2012" y="1352"/>
                  </a:lnTo>
                  <a:lnTo>
                    <a:pt x="2010" y="1334"/>
                  </a:lnTo>
                  <a:lnTo>
                    <a:pt x="2008" y="1316"/>
                  </a:lnTo>
                  <a:lnTo>
                    <a:pt x="2008" y="576"/>
                  </a:lnTo>
                  <a:lnTo>
                    <a:pt x="1290" y="576"/>
                  </a:lnTo>
                  <a:lnTo>
                    <a:pt x="1290" y="576"/>
                  </a:lnTo>
                  <a:lnTo>
                    <a:pt x="1270" y="576"/>
                  </a:lnTo>
                  <a:lnTo>
                    <a:pt x="1252" y="572"/>
                  </a:lnTo>
                  <a:lnTo>
                    <a:pt x="1234" y="568"/>
                  </a:lnTo>
                  <a:lnTo>
                    <a:pt x="1220" y="562"/>
                  </a:lnTo>
                  <a:lnTo>
                    <a:pt x="1204" y="556"/>
                  </a:lnTo>
                  <a:lnTo>
                    <a:pt x="1192" y="548"/>
                  </a:lnTo>
                  <a:lnTo>
                    <a:pt x="1180" y="538"/>
                  </a:lnTo>
                  <a:lnTo>
                    <a:pt x="1168" y="528"/>
                  </a:lnTo>
                  <a:lnTo>
                    <a:pt x="1158" y="516"/>
                  </a:lnTo>
                  <a:lnTo>
                    <a:pt x="1150" y="504"/>
                  </a:lnTo>
                  <a:lnTo>
                    <a:pt x="1144" y="492"/>
                  </a:lnTo>
                  <a:lnTo>
                    <a:pt x="1138" y="478"/>
                  </a:lnTo>
                  <a:lnTo>
                    <a:pt x="1132" y="464"/>
                  </a:lnTo>
                  <a:lnTo>
                    <a:pt x="1130" y="450"/>
                  </a:lnTo>
                  <a:lnTo>
                    <a:pt x="1128" y="436"/>
                  </a:lnTo>
                  <a:lnTo>
                    <a:pt x="1128" y="422"/>
                  </a:lnTo>
                  <a:lnTo>
                    <a:pt x="1128" y="422"/>
                  </a:lnTo>
                  <a:lnTo>
                    <a:pt x="1128" y="402"/>
                  </a:lnTo>
                  <a:lnTo>
                    <a:pt x="1134" y="378"/>
                  </a:lnTo>
                  <a:lnTo>
                    <a:pt x="1140" y="356"/>
                  </a:lnTo>
                  <a:lnTo>
                    <a:pt x="1150" y="332"/>
                  </a:lnTo>
                  <a:lnTo>
                    <a:pt x="1168" y="292"/>
                  </a:lnTo>
                  <a:lnTo>
                    <a:pt x="1182" y="264"/>
                  </a:lnTo>
                  <a:lnTo>
                    <a:pt x="1182" y="264"/>
                  </a:lnTo>
                  <a:lnTo>
                    <a:pt x="1190" y="246"/>
                  </a:lnTo>
                  <a:lnTo>
                    <a:pt x="1194" y="226"/>
                  </a:lnTo>
                  <a:lnTo>
                    <a:pt x="1198" y="206"/>
                  </a:lnTo>
                  <a:lnTo>
                    <a:pt x="1200" y="186"/>
                  </a:lnTo>
                  <a:lnTo>
                    <a:pt x="1200" y="186"/>
                  </a:lnTo>
                  <a:lnTo>
                    <a:pt x="1198" y="166"/>
                  </a:lnTo>
                  <a:lnTo>
                    <a:pt x="1196" y="148"/>
                  </a:lnTo>
                  <a:lnTo>
                    <a:pt x="1190" y="130"/>
                  </a:lnTo>
                  <a:lnTo>
                    <a:pt x="1184" y="114"/>
                  </a:lnTo>
                  <a:lnTo>
                    <a:pt x="1176" y="98"/>
                  </a:lnTo>
                  <a:lnTo>
                    <a:pt x="1168" y="82"/>
                  </a:lnTo>
                  <a:lnTo>
                    <a:pt x="1156" y="68"/>
                  </a:lnTo>
                  <a:lnTo>
                    <a:pt x="1144" y="54"/>
                  </a:lnTo>
                  <a:lnTo>
                    <a:pt x="1132" y="42"/>
                  </a:lnTo>
                  <a:lnTo>
                    <a:pt x="1118" y="32"/>
                  </a:lnTo>
                  <a:lnTo>
                    <a:pt x="1102" y="22"/>
                  </a:lnTo>
                  <a:lnTo>
                    <a:pt x="1086" y="16"/>
                  </a:lnTo>
                  <a:lnTo>
                    <a:pt x="1070" y="8"/>
                  </a:lnTo>
                  <a:lnTo>
                    <a:pt x="1052" y="4"/>
                  </a:lnTo>
                  <a:lnTo>
                    <a:pt x="1032" y="2"/>
                  </a:lnTo>
                  <a:lnTo>
                    <a:pt x="1014" y="0"/>
                  </a:lnTo>
                  <a:lnTo>
                    <a:pt x="1014" y="0"/>
                  </a:lnTo>
                  <a:lnTo>
                    <a:pt x="996" y="2"/>
                  </a:lnTo>
                  <a:lnTo>
                    <a:pt x="976" y="4"/>
                  </a:lnTo>
                  <a:lnTo>
                    <a:pt x="960" y="8"/>
                  </a:lnTo>
                  <a:lnTo>
                    <a:pt x="942" y="16"/>
                  </a:lnTo>
                  <a:lnTo>
                    <a:pt x="926" y="22"/>
                  </a:lnTo>
                  <a:lnTo>
                    <a:pt x="910" y="32"/>
                  </a:lnTo>
                  <a:lnTo>
                    <a:pt x="896" y="42"/>
                  </a:lnTo>
                  <a:lnTo>
                    <a:pt x="884" y="54"/>
                  </a:lnTo>
                  <a:lnTo>
                    <a:pt x="872" y="68"/>
                  </a:lnTo>
                  <a:lnTo>
                    <a:pt x="860" y="82"/>
                  </a:lnTo>
                  <a:lnTo>
                    <a:pt x="852" y="98"/>
                  </a:lnTo>
                  <a:lnTo>
                    <a:pt x="844" y="114"/>
                  </a:lnTo>
                  <a:lnTo>
                    <a:pt x="838" y="130"/>
                  </a:lnTo>
                  <a:lnTo>
                    <a:pt x="832" y="148"/>
                  </a:lnTo>
                  <a:lnTo>
                    <a:pt x="830" y="166"/>
                  </a:lnTo>
                  <a:lnTo>
                    <a:pt x="830" y="186"/>
                  </a:lnTo>
                  <a:lnTo>
                    <a:pt x="830" y="186"/>
                  </a:lnTo>
                  <a:lnTo>
                    <a:pt x="830" y="206"/>
                  </a:lnTo>
                  <a:lnTo>
                    <a:pt x="834" y="226"/>
                  </a:lnTo>
                  <a:lnTo>
                    <a:pt x="840" y="246"/>
                  </a:lnTo>
                  <a:lnTo>
                    <a:pt x="846" y="264"/>
                  </a:lnTo>
                  <a:lnTo>
                    <a:pt x="846" y="264"/>
                  </a:lnTo>
                  <a:lnTo>
                    <a:pt x="862" y="292"/>
                  </a:lnTo>
                  <a:lnTo>
                    <a:pt x="880" y="332"/>
                  </a:lnTo>
                  <a:lnTo>
                    <a:pt x="888" y="356"/>
                  </a:lnTo>
                  <a:lnTo>
                    <a:pt x="894" y="378"/>
                  </a:lnTo>
                  <a:lnTo>
                    <a:pt x="900" y="402"/>
                  </a:lnTo>
                  <a:lnTo>
                    <a:pt x="902" y="422"/>
                  </a:lnTo>
                  <a:lnTo>
                    <a:pt x="902" y="422"/>
                  </a:lnTo>
                  <a:lnTo>
                    <a:pt x="900" y="436"/>
                  </a:lnTo>
                  <a:lnTo>
                    <a:pt x="898" y="450"/>
                  </a:lnTo>
                  <a:lnTo>
                    <a:pt x="896" y="464"/>
                  </a:lnTo>
                  <a:lnTo>
                    <a:pt x="890" y="478"/>
                  </a:lnTo>
                  <a:lnTo>
                    <a:pt x="884" y="492"/>
                  </a:lnTo>
                  <a:lnTo>
                    <a:pt x="878" y="504"/>
                  </a:lnTo>
                  <a:lnTo>
                    <a:pt x="870" y="516"/>
                  </a:lnTo>
                  <a:lnTo>
                    <a:pt x="860" y="528"/>
                  </a:lnTo>
                  <a:lnTo>
                    <a:pt x="850" y="538"/>
                  </a:lnTo>
                  <a:lnTo>
                    <a:pt x="836" y="548"/>
                  </a:lnTo>
                  <a:lnTo>
                    <a:pt x="824" y="556"/>
                  </a:lnTo>
                  <a:lnTo>
                    <a:pt x="810" y="562"/>
                  </a:lnTo>
                  <a:lnTo>
                    <a:pt x="794" y="568"/>
                  </a:lnTo>
                  <a:lnTo>
                    <a:pt x="776" y="572"/>
                  </a:lnTo>
                  <a:lnTo>
                    <a:pt x="758" y="576"/>
                  </a:lnTo>
                  <a:lnTo>
                    <a:pt x="738" y="576"/>
                  </a:lnTo>
                  <a:lnTo>
                    <a:pt x="0" y="576"/>
                  </a:lnTo>
                  <a:lnTo>
                    <a:pt x="0" y="1314"/>
                  </a:lnTo>
                  <a:lnTo>
                    <a:pt x="0" y="1314"/>
                  </a:lnTo>
                  <a:lnTo>
                    <a:pt x="2" y="1332"/>
                  </a:lnTo>
                  <a:lnTo>
                    <a:pt x="6" y="1346"/>
                  </a:lnTo>
                  <a:lnTo>
                    <a:pt x="10" y="1356"/>
                  </a:lnTo>
                  <a:lnTo>
                    <a:pt x="18" y="1364"/>
                  </a:lnTo>
                  <a:lnTo>
                    <a:pt x="26" y="1368"/>
                  </a:lnTo>
                  <a:lnTo>
                    <a:pt x="34" y="1372"/>
                  </a:lnTo>
                  <a:lnTo>
                    <a:pt x="42" y="1374"/>
                  </a:lnTo>
                  <a:lnTo>
                    <a:pt x="50" y="1374"/>
                  </a:lnTo>
                  <a:lnTo>
                    <a:pt x="50" y="1374"/>
                  </a:lnTo>
                  <a:lnTo>
                    <a:pt x="60" y="1374"/>
                  </a:lnTo>
                  <a:lnTo>
                    <a:pt x="70" y="1370"/>
                  </a:lnTo>
                  <a:lnTo>
                    <a:pt x="98" y="1360"/>
                  </a:lnTo>
                  <a:lnTo>
                    <a:pt x="130" y="1346"/>
                  </a:lnTo>
                  <a:lnTo>
                    <a:pt x="160" y="1332"/>
                  </a:lnTo>
                  <a:lnTo>
                    <a:pt x="162" y="1330"/>
                  </a:lnTo>
                  <a:lnTo>
                    <a:pt x="162" y="1330"/>
                  </a:lnTo>
                  <a:lnTo>
                    <a:pt x="192" y="1318"/>
                  </a:lnTo>
                  <a:lnTo>
                    <a:pt x="224" y="1310"/>
                  </a:lnTo>
                  <a:lnTo>
                    <a:pt x="256" y="1304"/>
                  </a:lnTo>
                  <a:lnTo>
                    <a:pt x="288" y="1302"/>
                  </a:lnTo>
                  <a:lnTo>
                    <a:pt x="288" y="1302"/>
                  </a:lnTo>
                  <a:lnTo>
                    <a:pt x="316" y="1304"/>
                  </a:lnTo>
                  <a:lnTo>
                    <a:pt x="346" y="1308"/>
                  </a:lnTo>
                  <a:lnTo>
                    <a:pt x="372" y="1314"/>
                  </a:lnTo>
                  <a:lnTo>
                    <a:pt x="400" y="1324"/>
                  </a:lnTo>
                  <a:lnTo>
                    <a:pt x="424" y="1336"/>
                  </a:lnTo>
                  <a:lnTo>
                    <a:pt x="448" y="1352"/>
                  </a:lnTo>
                  <a:lnTo>
                    <a:pt x="470" y="1368"/>
                  </a:lnTo>
                  <a:lnTo>
                    <a:pt x="490" y="1386"/>
                  </a:lnTo>
                  <a:lnTo>
                    <a:pt x="510" y="1406"/>
                  </a:lnTo>
                  <a:lnTo>
                    <a:pt x="526" y="1430"/>
                  </a:lnTo>
                  <a:lnTo>
                    <a:pt x="540" y="1452"/>
                  </a:lnTo>
                  <a:lnTo>
                    <a:pt x="552" y="1478"/>
                  </a:lnTo>
                  <a:lnTo>
                    <a:pt x="562" y="1504"/>
                  </a:lnTo>
                  <a:lnTo>
                    <a:pt x="570" y="1532"/>
                  </a:lnTo>
                  <a:lnTo>
                    <a:pt x="574" y="1560"/>
                  </a:lnTo>
                  <a:lnTo>
                    <a:pt x="576" y="1590"/>
                  </a:lnTo>
                  <a:lnTo>
                    <a:pt x="576" y="1590"/>
                  </a:lnTo>
                  <a:lnTo>
                    <a:pt x="574" y="1620"/>
                  </a:lnTo>
                  <a:lnTo>
                    <a:pt x="570" y="1648"/>
                  </a:lnTo>
                  <a:lnTo>
                    <a:pt x="562" y="1676"/>
                  </a:lnTo>
                  <a:lnTo>
                    <a:pt x="552" y="1702"/>
                  </a:lnTo>
                  <a:lnTo>
                    <a:pt x="540" y="1728"/>
                  </a:lnTo>
                  <a:lnTo>
                    <a:pt x="526" y="1752"/>
                  </a:lnTo>
                  <a:lnTo>
                    <a:pt x="510" y="1774"/>
                  </a:lnTo>
                  <a:lnTo>
                    <a:pt x="490" y="1794"/>
                  </a:lnTo>
                  <a:lnTo>
                    <a:pt x="470" y="1812"/>
                  </a:lnTo>
                  <a:lnTo>
                    <a:pt x="448" y="1830"/>
                  </a:lnTo>
                  <a:lnTo>
                    <a:pt x="424" y="1844"/>
                  </a:lnTo>
                  <a:lnTo>
                    <a:pt x="400" y="1856"/>
                  </a:lnTo>
                  <a:lnTo>
                    <a:pt x="372" y="1866"/>
                  </a:lnTo>
                  <a:lnTo>
                    <a:pt x="346" y="1872"/>
                  </a:lnTo>
                  <a:lnTo>
                    <a:pt x="316" y="1878"/>
                  </a:lnTo>
                  <a:lnTo>
                    <a:pt x="288" y="1878"/>
                  </a:lnTo>
                  <a:lnTo>
                    <a:pt x="288" y="1878"/>
                  </a:lnTo>
                  <a:lnTo>
                    <a:pt x="256" y="1876"/>
                  </a:lnTo>
                  <a:lnTo>
                    <a:pt x="224" y="1872"/>
                  </a:lnTo>
                  <a:lnTo>
                    <a:pt x="192" y="1862"/>
                  </a:lnTo>
                  <a:lnTo>
                    <a:pt x="162" y="1850"/>
                  </a:lnTo>
                  <a:lnTo>
                    <a:pt x="160" y="1848"/>
                  </a:lnTo>
                  <a:lnTo>
                    <a:pt x="160" y="1848"/>
                  </a:lnTo>
                  <a:lnTo>
                    <a:pt x="130" y="1834"/>
                  </a:lnTo>
                  <a:lnTo>
                    <a:pt x="98" y="1820"/>
                  </a:lnTo>
                  <a:lnTo>
                    <a:pt x="70" y="1810"/>
                  </a:lnTo>
                  <a:lnTo>
                    <a:pt x="60" y="1808"/>
                  </a:lnTo>
                  <a:lnTo>
                    <a:pt x="50" y="1806"/>
                  </a:lnTo>
                  <a:lnTo>
                    <a:pt x="50" y="1806"/>
                  </a:lnTo>
                  <a:lnTo>
                    <a:pt x="42" y="1806"/>
                  </a:lnTo>
                  <a:lnTo>
                    <a:pt x="34" y="1808"/>
                  </a:lnTo>
                  <a:lnTo>
                    <a:pt x="26" y="1812"/>
                  </a:lnTo>
                  <a:lnTo>
                    <a:pt x="18" y="1816"/>
                  </a:lnTo>
                  <a:lnTo>
                    <a:pt x="10" y="1824"/>
                  </a:lnTo>
                  <a:lnTo>
                    <a:pt x="6" y="1834"/>
                  </a:lnTo>
                  <a:lnTo>
                    <a:pt x="2" y="1848"/>
                  </a:lnTo>
                  <a:lnTo>
                    <a:pt x="0" y="1866"/>
                  </a:lnTo>
                  <a:lnTo>
                    <a:pt x="0" y="2584"/>
                  </a:lnTo>
                  <a:lnTo>
                    <a:pt x="738" y="2584"/>
                  </a:lnTo>
                  <a:lnTo>
                    <a:pt x="738" y="2584"/>
                  </a:lnTo>
                  <a:lnTo>
                    <a:pt x="756" y="2582"/>
                  </a:lnTo>
                  <a:lnTo>
                    <a:pt x="770" y="2578"/>
                  </a:lnTo>
                  <a:lnTo>
                    <a:pt x="780" y="2574"/>
                  </a:lnTo>
                  <a:lnTo>
                    <a:pt x="788" y="2566"/>
                  </a:lnTo>
                  <a:lnTo>
                    <a:pt x="792" y="2558"/>
                  </a:lnTo>
                  <a:lnTo>
                    <a:pt x="796" y="2550"/>
                  </a:lnTo>
                  <a:lnTo>
                    <a:pt x="798" y="2542"/>
                  </a:lnTo>
                  <a:lnTo>
                    <a:pt x="798" y="2534"/>
                  </a:lnTo>
                  <a:lnTo>
                    <a:pt x="798" y="2534"/>
                  </a:lnTo>
                  <a:lnTo>
                    <a:pt x="796" y="2524"/>
                  </a:lnTo>
                  <a:lnTo>
                    <a:pt x="794" y="2514"/>
                  </a:lnTo>
                  <a:lnTo>
                    <a:pt x="784" y="2486"/>
                  </a:lnTo>
                  <a:lnTo>
                    <a:pt x="770" y="2454"/>
                  </a:lnTo>
                  <a:lnTo>
                    <a:pt x="756" y="2424"/>
                  </a:lnTo>
                  <a:lnTo>
                    <a:pt x="754" y="2422"/>
                  </a:lnTo>
                  <a:lnTo>
                    <a:pt x="754" y="2422"/>
                  </a:lnTo>
                  <a:lnTo>
                    <a:pt x="742" y="2392"/>
                  </a:lnTo>
                  <a:lnTo>
                    <a:pt x="732" y="2360"/>
                  </a:lnTo>
                  <a:lnTo>
                    <a:pt x="728" y="2328"/>
                  </a:lnTo>
                  <a:lnTo>
                    <a:pt x="726" y="2296"/>
                  </a:lnTo>
                  <a:lnTo>
                    <a:pt x="726" y="2296"/>
                  </a:lnTo>
                  <a:lnTo>
                    <a:pt x="728" y="2268"/>
                  </a:lnTo>
                  <a:lnTo>
                    <a:pt x="732" y="2238"/>
                  </a:lnTo>
                  <a:lnTo>
                    <a:pt x="738" y="2212"/>
                  </a:lnTo>
                  <a:lnTo>
                    <a:pt x="748" y="2184"/>
                  </a:lnTo>
                  <a:lnTo>
                    <a:pt x="760" y="2160"/>
                  </a:lnTo>
                  <a:lnTo>
                    <a:pt x="776" y="2136"/>
                  </a:lnTo>
                  <a:lnTo>
                    <a:pt x="792" y="2114"/>
                  </a:lnTo>
                  <a:lnTo>
                    <a:pt x="810" y="2094"/>
                  </a:lnTo>
                  <a:lnTo>
                    <a:pt x="830" y="2074"/>
                  </a:lnTo>
                  <a:lnTo>
                    <a:pt x="854" y="2058"/>
                  </a:lnTo>
                  <a:lnTo>
                    <a:pt x="876" y="2044"/>
                  </a:lnTo>
                  <a:lnTo>
                    <a:pt x="902" y="2032"/>
                  </a:lnTo>
                  <a:lnTo>
                    <a:pt x="928" y="2022"/>
                  </a:lnTo>
                  <a:lnTo>
                    <a:pt x="956" y="2014"/>
                  </a:lnTo>
                  <a:lnTo>
                    <a:pt x="984" y="2010"/>
                  </a:lnTo>
                  <a:lnTo>
                    <a:pt x="1014" y="2008"/>
                  </a:lnTo>
                  <a:lnTo>
                    <a:pt x="1014" y="2008"/>
                  </a:lnTo>
                  <a:lnTo>
                    <a:pt x="1044" y="2010"/>
                  </a:lnTo>
                  <a:lnTo>
                    <a:pt x="1072" y="2014"/>
                  </a:lnTo>
                  <a:lnTo>
                    <a:pt x="1100" y="2022"/>
                  </a:lnTo>
                  <a:lnTo>
                    <a:pt x="1126" y="2032"/>
                  </a:lnTo>
                  <a:lnTo>
                    <a:pt x="1152" y="2044"/>
                  </a:lnTo>
                  <a:lnTo>
                    <a:pt x="1176" y="2058"/>
                  </a:lnTo>
                  <a:lnTo>
                    <a:pt x="1198" y="2074"/>
                  </a:lnTo>
                  <a:lnTo>
                    <a:pt x="1218" y="2094"/>
                  </a:lnTo>
                  <a:lnTo>
                    <a:pt x="1236" y="2114"/>
                  </a:lnTo>
                  <a:lnTo>
                    <a:pt x="1254" y="2136"/>
                  </a:lnTo>
                  <a:lnTo>
                    <a:pt x="1268" y="2160"/>
                  </a:lnTo>
                  <a:lnTo>
                    <a:pt x="1280" y="2184"/>
                  </a:lnTo>
                  <a:lnTo>
                    <a:pt x="1290" y="2212"/>
                  </a:lnTo>
                  <a:lnTo>
                    <a:pt x="1296" y="2238"/>
                  </a:lnTo>
                  <a:lnTo>
                    <a:pt x="1300" y="2268"/>
                  </a:lnTo>
                  <a:lnTo>
                    <a:pt x="1302" y="2296"/>
                  </a:lnTo>
                  <a:lnTo>
                    <a:pt x="1302" y="2296"/>
                  </a:lnTo>
                  <a:lnTo>
                    <a:pt x="1300" y="2328"/>
                  </a:lnTo>
                  <a:lnTo>
                    <a:pt x="1296" y="2360"/>
                  </a:lnTo>
                  <a:lnTo>
                    <a:pt x="1286" y="2392"/>
                  </a:lnTo>
                  <a:lnTo>
                    <a:pt x="1274" y="2422"/>
                  </a:lnTo>
                  <a:lnTo>
                    <a:pt x="1272" y="2424"/>
                  </a:lnTo>
                  <a:lnTo>
                    <a:pt x="1272" y="2424"/>
                  </a:lnTo>
                  <a:lnTo>
                    <a:pt x="1258" y="2454"/>
                  </a:lnTo>
                  <a:lnTo>
                    <a:pt x="1244" y="2486"/>
                  </a:lnTo>
                  <a:lnTo>
                    <a:pt x="1234" y="2514"/>
                  </a:lnTo>
                  <a:lnTo>
                    <a:pt x="1232" y="2524"/>
                  </a:lnTo>
                  <a:lnTo>
                    <a:pt x="1230" y="2534"/>
                  </a:lnTo>
                  <a:lnTo>
                    <a:pt x="1230" y="2534"/>
                  </a:lnTo>
                  <a:lnTo>
                    <a:pt x="1230" y="2542"/>
                  </a:lnTo>
                  <a:lnTo>
                    <a:pt x="1232" y="2550"/>
                  </a:lnTo>
                  <a:lnTo>
                    <a:pt x="1236" y="2558"/>
                  </a:lnTo>
                  <a:lnTo>
                    <a:pt x="1240" y="2566"/>
                  </a:lnTo>
                  <a:lnTo>
                    <a:pt x="1248" y="2574"/>
                  </a:lnTo>
                  <a:lnTo>
                    <a:pt x="1258" y="2578"/>
                  </a:lnTo>
                  <a:lnTo>
                    <a:pt x="1272" y="2582"/>
                  </a:lnTo>
                  <a:lnTo>
                    <a:pt x="1290" y="2584"/>
                  </a:lnTo>
                  <a:lnTo>
                    <a:pt x="2008" y="2584"/>
                  </a:lnTo>
                  <a:lnTo>
                    <a:pt x="2008" y="1866"/>
                  </a:lnTo>
                  <a:lnTo>
                    <a:pt x="2008" y="1866"/>
                  </a:lnTo>
                  <a:lnTo>
                    <a:pt x="2010" y="1846"/>
                  </a:lnTo>
                  <a:lnTo>
                    <a:pt x="2012" y="1828"/>
                  </a:lnTo>
                  <a:lnTo>
                    <a:pt x="2016" y="1812"/>
                  </a:lnTo>
                  <a:lnTo>
                    <a:pt x="2022" y="1796"/>
                  </a:lnTo>
                  <a:lnTo>
                    <a:pt x="2028" y="1780"/>
                  </a:lnTo>
                  <a:lnTo>
                    <a:pt x="2036" y="1768"/>
                  </a:lnTo>
                  <a:lnTo>
                    <a:pt x="2046" y="1756"/>
                  </a:lnTo>
                  <a:lnTo>
                    <a:pt x="2056" y="1744"/>
                  </a:lnTo>
                  <a:lnTo>
                    <a:pt x="2068" y="1736"/>
                  </a:lnTo>
                  <a:lnTo>
                    <a:pt x="2080" y="1726"/>
                  </a:lnTo>
                  <a:lnTo>
                    <a:pt x="2092" y="1720"/>
                  </a:lnTo>
                  <a:lnTo>
                    <a:pt x="2106" y="1714"/>
                  </a:lnTo>
                  <a:lnTo>
                    <a:pt x="2120" y="1710"/>
                  </a:lnTo>
                  <a:lnTo>
                    <a:pt x="2134" y="1706"/>
                  </a:lnTo>
                  <a:lnTo>
                    <a:pt x="2148" y="1704"/>
                  </a:lnTo>
                  <a:lnTo>
                    <a:pt x="2162" y="1704"/>
                  </a:lnTo>
                  <a:lnTo>
                    <a:pt x="2162" y="1704"/>
                  </a:lnTo>
                  <a:lnTo>
                    <a:pt x="2184" y="1706"/>
                  </a:lnTo>
                  <a:lnTo>
                    <a:pt x="2206" y="1710"/>
                  </a:lnTo>
                  <a:lnTo>
                    <a:pt x="2228" y="1718"/>
                  </a:lnTo>
                  <a:lnTo>
                    <a:pt x="2252" y="1726"/>
                  </a:lnTo>
                  <a:lnTo>
                    <a:pt x="2292" y="1744"/>
                  </a:lnTo>
                  <a:lnTo>
                    <a:pt x="2320" y="1758"/>
                  </a:lnTo>
                  <a:lnTo>
                    <a:pt x="2320" y="1758"/>
                  </a:lnTo>
                  <a:lnTo>
                    <a:pt x="2340" y="1766"/>
                  </a:lnTo>
                  <a:lnTo>
                    <a:pt x="2358" y="1772"/>
                  </a:lnTo>
                  <a:lnTo>
                    <a:pt x="2378" y="1774"/>
                  </a:lnTo>
                  <a:lnTo>
                    <a:pt x="2398" y="1776"/>
                  </a:lnTo>
                  <a:lnTo>
                    <a:pt x="2398" y="1776"/>
                  </a:lnTo>
                  <a:lnTo>
                    <a:pt x="2418" y="1774"/>
                  </a:lnTo>
                  <a:lnTo>
                    <a:pt x="2436" y="1772"/>
                  </a:lnTo>
                  <a:lnTo>
                    <a:pt x="2454" y="1768"/>
                  </a:lnTo>
                  <a:lnTo>
                    <a:pt x="2470" y="1760"/>
                  </a:lnTo>
                  <a:lnTo>
                    <a:pt x="2486" y="1754"/>
                  </a:lnTo>
                  <a:lnTo>
                    <a:pt x="2502" y="1744"/>
                  </a:lnTo>
                  <a:lnTo>
                    <a:pt x="2516" y="1734"/>
                  </a:lnTo>
                  <a:lnTo>
                    <a:pt x="2530" y="1722"/>
                  </a:lnTo>
                  <a:lnTo>
                    <a:pt x="2542" y="1708"/>
                  </a:lnTo>
                  <a:lnTo>
                    <a:pt x="2552" y="1694"/>
                  </a:lnTo>
                  <a:lnTo>
                    <a:pt x="2562" y="1678"/>
                  </a:lnTo>
                  <a:lnTo>
                    <a:pt x="2570" y="1662"/>
                  </a:lnTo>
                  <a:lnTo>
                    <a:pt x="2576" y="1646"/>
                  </a:lnTo>
                  <a:lnTo>
                    <a:pt x="2580" y="1628"/>
                  </a:lnTo>
                  <a:lnTo>
                    <a:pt x="2582" y="1610"/>
                  </a:lnTo>
                  <a:lnTo>
                    <a:pt x="2584" y="1590"/>
                  </a:lnTo>
                  <a:lnTo>
                    <a:pt x="2584" y="1590"/>
                  </a:lnTo>
                  <a:lnTo>
                    <a:pt x="2582" y="1572"/>
                  </a:lnTo>
                  <a:lnTo>
                    <a:pt x="2580" y="1554"/>
                  </a:lnTo>
                  <a:lnTo>
                    <a:pt x="2576" y="1536"/>
                  </a:lnTo>
                  <a:lnTo>
                    <a:pt x="2570" y="1518"/>
                  </a:lnTo>
                  <a:lnTo>
                    <a:pt x="2562" y="1502"/>
                  </a:lnTo>
                  <a:lnTo>
                    <a:pt x="2552" y="1488"/>
                  </a:lnTo>
                  <a:lnTo>
                    <a:pt x="2542" y="1472"/>
                  </a:lnTo>
                  <a:lnTo>
                    <a:pt x="2530" y="1460"/>
                  </a:lnTo>
                  <a:lnTo>
                    <a:pt x="2516" y="1448"/>
                  </a:lnTo>
                  <a:lnTo>
                    <a:pt x="2502" y="1438"/>
                  </a:lnTo>
                  <a:lnTo>
                    <a:pt x="2486" y="1428"/>
                  </a:lnTo>
                  <a:lnTo>
                    <a:pt x="2470" y="1420"/>
                  </a:lnTo>
                  <a:lnTo>
                    <a:pt x="2454" y="1414"/>
                  </a:lnTo>
                  <a:lnTo>
                    <a:pt x="2436" y="1410"/>
                  </a:lnTo>
                  <a:lnTo>
                    <a:pt x="2418" y="1406"/>
                  </a:lnTo>
                  <a:lnTo>
                    <a:pt x="2398" y="1406"/>
                  </a:lnTo>
                  <a:lnTo>
                    <a:pt x="2398" y="1406"/>
                  </a:lnTo>
                  <a:close/>
                </a:path>
              </a:pathLst>
            </a:custGeom>
            <a:solidFill>
              <a:srgbClr val="21AAE0"/>
            </a:solidFill>
            <a:ln>
              <a:noFill/>
            </a:ln>
          </p:spPr>
          <p:txBody>
            <a:bodyPr vert="horz" wrap="square" lIns="121904" tIns="60952" rIns="121904" bIns="60952" numCol="1" anchor="t" anchorCtr="0" compatLnSpc="1"/>
            <a:lstStyle/>
            <a:p>
              <a:pPr defTabSz="913765"/>
              <a:endParaRPr lang="zh-CN" altLang="en-US">
                <a:solidFill>
                  <a:srgbClr val="3B3838"/>
                </a:solidFill>
              </a:endParaRPr>
            </a:p>
          </p:txBody>
        </p:sp>
        <p:grpSp>
          <p:nvGrpSpPr>
            <p:cNvPr id="120" name="组合 119"/>
            <p:cNvGrpSpPr/>
            <p:nvPr/>
          </p:nvGrpSpPr>
          <p:grpSpPr>
            <a:xfrm>
              <a:off x="3690526" y="2669303"/>
              <a:ext cx="298384" cy="293454"/>
              <a:chOff x="5294313" y="6135688"/>
              <a:chExt cx="865188" cy="850900"/>
            </a:xfrm>
            <a:grpFill/>
          </p:grpSpPr>
          <p:sp>
            <p:nvSpPr>
              <p:cNvPr id="121" name="Freeform 28"/>
              <p:cNvSpPr/>
              <p:nvPr/>
            </p:nvSpPr>
            <p:spPr bwMode="auto">
              <a:xfrm>
                <a:off x="5495925" y="6199188"/>
                <a:ext cx="463550" cy="544513"/>
              </a:xfrm>
              <a:custGeom>
                <a:avLst/>
                <a:gdLst>
                  <a:gd name="T0" fmla="*/ 292 w 292"/>
                  <a:gd name="T1" fmla="*/ 0 h 343"/>
                  <a:gd name="T2" fmla="*/ 292 w 292"/>
                  <a:gd name="T3" fmla="*/ 0 h 343"/>
                  <a:gd name="T4" fmla="*/ 292 w 292"/>
                  <a:gd name="T5" fmla="*/ 170 h 343"/>
                  <a:gd name="T6" fmla="*/ 292 w 292"/>
                  <a:gd name="T7" fmla="*/ 170 h 343"/>
                  <a:gd name="T8" fmla="*/ 291 w 292"/>
                  <a:gd name="T9" fmla="*/ 177 h 343"/>
                  <a:gd name="T10" fmla="*/ 290 w 292"/>
                  <a:gd name="T11" fmla="*/ 186 h 343"/>
                  <a:gd name="T12" fmla="*/ 287 w 292"/>
                  <a:gd name="T13" fmla="*/ 195 h 343"/>
                  <a:gd name="T14" fmla="*/ 283 w 292"/>
                  <a:gd name="T15" fmla="*/ 206 h 343"/>
                  <a:gd name="T16" fmla="*/ 278 w 292"/>
                  <a:gd name="T17" fmla="*/ 217 h 343"/>
                  <a:gd name="T18" fmla="*/ 272 w 292"/>
                  <a:gd name="T19" fmla="*/ 229 h 343"/>
                  <a:gd name="T20" fmla="*/ 264 w 292"/>
                  <a:gd name="T21" fmla="*/ 242 h 343"/>
                  <a:gd name="T22" fmla="*/ 256 w 292"/>
                  <a:gd name="T23" fmla="*/ 255 h 343"/>
                  <a:gd name="T24" fmla="*/ 246 w 292"/>
                  <a:gd name="T25" fmla="*/ 267 h 343"/>
                  <a:gd name="T26" fmla="*/ 235 w 292"/>
                  <a:gd name="T27" fmla="*/ 281 h 343"/>
                  <a:gd name="T28" fmla="*/ 223 w 292"/>
                  <a:gd name="T29" fmla="*/ 293 h 343"/>
                  <a:gd name="T30" fmla="*/ 210 w 292"/>
                  <a:gd name="T31" fmla="*/ 305 h 343"/>
                  <a:gd name="T32" fmla="*/ 196 w 292"/>
                  <a:gd name="T33" fmla="*/ 316 h 343"/>
                  <a:gd name="T34" fmla="*/ 180 w 292"/>
                  <a:gd name="T35" fmla="*/ 326 h 343"/>
                  <a:gd name="T36" fmla="*/ 164 w 292"/>
                  <a:gd name="T37" fmla="*/ 335 h 343"/>
                  <a:gd name="T38" fmla="*/ 146 w 292"/>
                  <a:gd name="T39" fmla="*/ 343 h 343"/>
                  <a:gd name="T40" fmla="*/ 146 w 292"/>
                  <a:gd name="T41" fmla="*/ 343 h 343"/>
                  <a:gd name="T42" fmla="*/ 129 w 292"/>
                  <a:gd name="T43" fmla="*/ 335 h 343"/>
                  <a:gd name="T44" fmla="*/ 111 w 292"/>
                  <a:gd name="T45" fmla="*/ 326 h 343"/>
                  <a:gd name="T46" fmla="*/ 96 w 292"/>
                  <a:gd name="T47" fmla="*/ 316 h 343"/>
                  <a:gd name="T48" fmla="*/ 82 w 292"/>
                  <a:gd name="T49" fmla="*/ 305 h 343"/>
                  <a:gd name="T50" fmla="*/ 69 w 292"/>
                  <a:gd name="T51" fmla="*/ 293 h 343"/>
                  <a:gd name="T52" fmla="*/ 57 w 292"/>
                  <a:gd name="T53" fmla="*/ 281 h 343"/>
                  <a:gd name="T54" fmla="*/ 46 w 292"/>
                  <a:gd name="T55" fmla="*/ 267 h 343"/>
                  <a:gd name="T56" fmla="*/ 36 w 292"/>
                  <a:gd name="T57" fmla="*/ 255 h 343"/>
                  <a:gd name="T58" fmla="*/ 28 w 292"/>
                  <a:gd name="T59" fmla="*/ 242 h 343"/>
                  <a:gd name="T60" fmla="*/ 20 w 292"/>
                  <a:gd name="T61" fmla="*/ 229 h 343"/>
                  <a:gd name="T62" fmla="*/ 14 w 292"/>
                  <a:gd name="T63" fmla="*/ 217 h 343"/>
                  <a:gd name="T64" fmla="*/ 9 w 292"/>
                  <a:gd name="T65" fmla="*/ 206 h 343"/>
                  <a:gd name="T66" fmla="*/ 5 w 292"/>
                  <a:gd name="T67" fmla="*/ 195 h 343"/>
                  <a:gd name="T68" fmla="*/ 2 w 292"/>
                  <a:gd name="T69" fmla="*/ 186 h 343"/>
                  <a:gd name="T70" fmla="*/ 0 w 292"/>
                  <a:gd name="T71" fmla="*/ 177 h 343"/>
                  <a:gd name="T72" fmla="*/ 0 w 292"/>
                  <a:gd name="T73" fmla="*/ 170 h 343"/>
                  <a:gd name="T74" fmla="*/ 0 w 292"/>
                  <a:gd name="T75" fmla="*/ 170 h 343"/>
                  <a:gd name="T76" fmla="*/ 0 w 292"/>
                  <a:gd name="T77" fmla="*/ 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2" h="343">
                    <a:moveTo>
                      <a:pt x="292" y="0"/>
                    </a:moveTo>
                    <a:lnTo>
                      <a:pt x="292" y="0"/>
                    </a:lnTo>
                    <a:lnTo>
                      <a:pt x="292" y="170"/>
                    </a:lnTo>
                    <a:lnTo>
                      <a:pt x="292" y="170"/>
                    </a:lnTo>
                    <a:lnTo>
                      <a:pt x="291" y="177"/>
                    </a:lnTo>
                    <a:lnTo>
                      <a:pt x="290" y="186"/>
                    </a:lnTo>
                    <a:lnTo>
                      <a:pt x="287" y="195"/>
                    </a:lnTo>
                    <a:lnTo>
                      <a:pt x="283" y="206"/>
                    </a:lnTo>
                    <a:lnTo>
                      <a:pt x="278" y="217"/>
                    </a:lnTo>
                    <a:lnTo>
                      <a:pt x="272" y="229"/>
                    </a:lnTo>
                    <a:lnTo>
                      <a:pt x="264" y="242"/>
                    </a:lnTo>
                    <a:lnTo>
                      <a:pt x="256" y="255"/>
                    </a:lnTo>
                    <a:lnTo>
                      <a:pt x="246" y="267"/>
                    </a:lnTo>
                    <a:lnTo>
                      <a:pt x="235" y="281"/>
                    </a:lnTo>
                    <a:lnTo>
                      <a:pt x="223" y="293"/>
                    </a:lnTo>
                    <a:lnTo>
                      <a:pt x="210" y="305"/>
                    </a:lnTo>
                    <a:lnTo>
                      <a:pt x="196" y="316"/>
                    </a:lnTo>
                    <a:lnTo>
                      <a:pt x="180" y="326"/>
                    </a:lnTo>
                    <a:lnTo>
                      <a:pt x="164" y="335"/>
                    </a:lnTo>
                    <a:lnTo>
                      <a:pt x="146" y="343"/>
                    </a:lnTo>
                    <a:lnTo>
                      <a:pt x="146" y="343"/>
                    </a:lnTo>
                    <a:lnTo>
                      <a:pt x="129" y="335"/>
                    </a:lnTo>
                    <a:lnTo>
                      <a:pt x="111" y="326"/>
                    </a:lnTo>
                    <a:lnTo>
                      <a:pt x="96" y="316"/>
                    </a:lnTo>
                    <a:lnTo>
                      <a:pt x="82" y="305"/>
                    </a:lnTo>
                    <a:lnTo>
                      <a:pt x="69" y="293"/>
                    </a:lnTo>
                    <a:lnTo>
                      <a:pt x="57" y="281"/>
                    </a:lnTo>
                    <a:lnTo>
                      <a:pt x="46" y="267"/>
                    </a:lnTo>
                    <a:lnTo>
                      <a:pt x="36" y="255"/>
                    </a:lnTo>
                    <a:lnTo>
                      <a:pt x="28" y="242"/>
                    </a:lnTo>
                    <a:lnTo>
                      <a:pt x="20" y="229"/>
                    </a:lnTo>
                    <a:lnTo>
                      <a:pt x="14" y="217"/>
                    </a:lnTo>
                    <a:lnTo>
                      <a:pt x="9" y="206"/>
                    </a:lnTo>
                    <a:lnTo>
                      <a:pt x="5" y="195"/>
                    </a:lnTo>
                    <a:lnTo>
                      <a:pt x="2" y="186"/>
                    </a:lnTo>
                    <a:lnTo>
                      <a:pt x="0" y="177"/>
                    </a:lnTo>
                    <a:lnTo>
                      <a:pt x="0" y="170"/>
                    </a:lnTo>
                    <a:lnTo>
                      <a:pt x="0" y="170"/>
                    </a:lnTo>
                    <a:lnTo>
                      <a:pt x="0" y="0"/>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2" name="Freeform 29"/>
              <p:cNvSpPr/>
              <p:nvPr/>
            </p:nvSpPr>
            <p:spPr bwMode="auto">
              <a:xfrm>
                <a:off x="5294313" y="6199188"/>
                <a:ext cx="865188" cy="334963"/>
              </a:xfrm>
              <a:custGeom>
                <a:avLst/>
                <a:gdLst>
                  <a:gd name="T0" fmla="*/ 447 w 545"/>
                  <a:gd name="T1" fmla="*/ 211 h 211"/>
                  <a:gd name="T2" fmla="*/ 447 w 545"/>
                  <a:gd name="T3" fmla="*/ 211 h 211"/>
                  <a:gd name="T4" fmla="*/ 462 w 545"/>
                  <a:gd name="T5" fmla="*/ 200 h 211"/>
                  <a:gd name="T6" fmla="*/ 478 w 545"/>
                  <a:gd name="T7" fmla="*/ 187 h 211"/>
                  <a:gd name="T8" fmla="*/ 496 w 545"/>
                  <a:gd name="T9" fmla="*/ 170 h 211"/>
                  <a:gd name="T10" fmla="*/ 505 w 545"/>
                  <a:gd name="T11" fmla="*/ 160 h 211"/>
                  <a:gd name="T12" fmla="*/ 514 w 545"/>
                  <a:gd name="T13" fmla="*/ 150 h 211"/>
                  <a:gd name="T14" fmla="*/ 523 w 545"/>
                  <a:gd name="T15" fmla="*/ 138 h 211"/>
                  <a:gd name="T16" fmla="*/ 530 w 545"/>
                  <a:gd name="T17" fmla="*/ 126 h 211"/>
                  <a:gd name="T18" fmla="*/ 536 w 545"/>
                  <a:gd name="T19" fmla="*/ 114 h 211"/>
                  <a:gd name="T20" fmla="*/ 541 w 545"/>
                  <a:gd name="T21" fmla="*/ 101 h 211"/>
                  <a:gd name="T22" fmla="*/ 544 w 545"/>
                  <a:gd name="T23" fmla="*/ 87 h 211"/>
                  <a:gd name="T24" fmla="*/ 545 w 545"/>
                  <a:gd name="T25" fmla="*/ 74 h 211"/>
                  <a:gd name="T26" fmla="*/ 545 w 545"/>
                  <a:gd name="T27" fmla="*/ 74 h 211"/>
                  <a:gd name="T28" fmla="*/ 544 w 545"/>
                  <a:gd name="T29" fmla="*/ 60 h 211"/>
                  <a:gd name="T30" fmla="*/ 541 w 545"/>
                  <a:gd name="T31" fmla="*/ 49 h 211"/>
                  <a:gd name="T32" fmla="*/ 536 w 545"/>
                  <a:gd name="T33" fmla="*/ 39 h 211"/>
                  <a:gd name="T34" fmla="*/ 530 w 545"/>
                  <a:gd name="T35" fmla="*/ 30 h 211"/>
                  <a:gd name="T36" fmla="*/ 522 w 545"/>
                  <a:gd name="T37" fmla="*/ 23 h 211"/>
                  <a:gd name="T38" fmla="*/ 512 w 545"/>
                  <a:gd name="T39" fmla="*/ 17 h 211"/>
                  <a:gd name="T40" fmla="*/ 502 w 545"/>
                  <a:gd name="T41" fmla="*/ 12 h 211"/>
                  <a:gd name="T42" fmla="*/ 491 w 545"/>
                  <a:gd name="T43" fmla="*/ 9 h 211"/>
                  <a:gd name="T44" fmla="*/ 479 w 545"/>
                  <a:gd name="T45" fmla="*/ 6 h 211"/>
                  <a:gd name="T46" fmla="*/ 467 w 545"/>
                  <a:gd name="T47" fmla="*/ 3 h 211"/>
                  <a:gd name="T48" fmla="*/ 442 w 545"/>
                  <a:gd name="T49" fmla="*/ 1 h 211"/>
                  <a:gd name="T50" fmla="*/ 418 w 545"/>
                  <a:gd name="T51" fmla="*/ 0 h 211"/>
                  <a:gd name="T52" fmla="*/ 395 w 545"/>
                  <a:gd name="T53" fmla="*/ 0 h 211"/>
                  <a:gd name="T54" fmla="*/ 395 w 545"/>
                  <a:gd name="T55" fmla="*/ 0 h 211"/>
                  <a:gd name="T56" fmla="*/ 273 w 545"/>
                  <a:gd name="T57" fmla="*/ 0 h 211"/>
                  <a:gd name="T58" fmla="*/ 273 w 545"/>
                  <a:gd name="T59" fmla="*/ 0 h 211"/>
                  <a:gd name="T60" fmla="*/ 150 w 545"/>
                  <a:gd name="T61" fmla="*/ 0 h 211"/>
                  <a:gd name="T62" fmla="*/ 150 w 545"/>
                  <a:gd name="T63" fmla="*/ 0 h 211"/>
                  <a:gd name="T64" fmla="*/ 128 w 545"/>
                  <a:gd name="T65" fmla="*/ 0 h 211"/>
                  <a:gd name="T66" fmla="*/ 104 w 545"/>
                  <a:gd name="T67" fmla="*/ 1 h 211"/>
                  <a:gd name="T68" fmla="*/ 79 w 545"/>
                  <a:gd name="T69" fmla="*/ 3 h 211"/>
                  <a:gd name="T70" fmla="*/ 67 w 545"/>
                  <a:gd name="T71" fmla="*/ 6 h 211"/>
                  <a:gd name="T72" fmla="*/ 55 w 545"/>
                  <a:gd name="T73" fmla="*/ 9 h 211"/>
                  <a:gd name="T74" fmla="*/ 44 w 545"/>
                  <a:gd name="T75" fmla="*/ 12 h 211"/>
                  <a:gd name="T76" fmla="*/ 33 w 545"/>
                  <a:gd name="T77" fmla="*/ 17 h 211"/>
                  <a:gd name="T78" fmla="*/ 24 w 545"/>
                  <a:gd name="T79" fmla="*/ 23 h 211"/>
                  <a:gd name="T80" fmla="*/ 16 w 545"/>
                  <a:gd name="T81" fmla="*/ 30 h 211"/>
                  <a:gd name="T82" fmla="*/ 9 w 545"/>
                  <a:gd name="T83" fmla="*/ 39 h 211"/>
                  <a:gd name="T84" fmla="*/ 4 w 545"/>
                  <a:gd name="T85" fmla="*/ 49 h 211"/>
                  <a:gd name="T86" fmla="*/ 1 w 545"/>
                  <a:gd name="T87" fmla="*/ 60 h 211"/>
                  <a:gd name="T88" fmla="*/ 0 w 545"/>
                  <a:gd name="T89" fmla="*/ 74 h 211"/>
                  <a:gd name="T90" fmla="*/ 0 w 545"/>
                  <a:gd name="T91" fmla="*/ 74 h 211"/>
                  <a:gd name="T92" fmla="*/ 1 w 545"/>
                  <a:gd name="T93" fmla="*/ 87 h 211"/>
                  <a:gd name="T94" fmla="*/ 5 w 545"/>
                  <a:gd name="T95" fmla="*/ 101 h 211"/>
                  <a:gd name="T96" fmla="*/ 9 w 545"/>
                  <a:gd name="T97" fmla="*/ 114 h 211"/>
                  <a:gd name="T98" fmla="*/ 16 w 545"/>
                  <a:gd name="T99" fmla="*/ 126 h 211"/>
                  <a:gd name="T100" fmla="*/ 23 w 545"/>
                  <a:gd name="T101" fmla="*/ 138 h 211"/>
                  <a:gd name="T102" fmla="*/ 32 w 545"/>
                  <a:gd name="T103" fmla="*/ 150 h 211"/>
                  <a:gd name="T104" fmla="*/ 40 w 545"/>
                  <a:gd name="T105" fmla="*/ 160 h 211"/>
                  <a:gd name="T106" fmla="*/ 50 w 545"/>
                  <a:gd name="T107" fmla="*/ 170 h 211"/>
                  <a:gd name="T108" fmla="*/ 68 w 545"/>
                  <a:gd name="T109" fmla="*/ 187 h 211"/>
                  <a:gd name="T110" fmla="*/ 84 w 545"/>
                  <a:gd name="T111" fmla="*/ 200 h 211"/>
                  <a:gd name="T112" fmla="*/ 99 w 545"/>
                  <a:gd name="T113" fmla="*/ 21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5" h="211">
                    <a:moveTo>
                      <a:pt x="447" y="211"/>
                    </a:moveTo>
                    <a:lnTo>
                      <a:pt x="447" y="211"/>
                    </a:lnTo>
                    <a:lnTo>
                      <a:pt x="462" y="200"/>
                    </a:lnTo>
                    <a:lnTo>
                      <a:pt x="478" y="187"/>
                    </a:lnTo>
                    <a:lnTo>
                      <a:pt x="496" y="170"/>
                    </a:lnTo>
                    <a:lnTo>
                      <a:pt x="505" y="160"/>
                    </a:lnTo>
                    <a:lnTo>
                      <a:pt x="514" y="150"/>
                    </a:lnTo>
                    <a:lnTo>
                      <a:pt x="523" y="138"/>
                    </a:lnTo>
                    <a:lnTo>
                      <a:pt x="530" y="126"/>
                    </a:lnTo>
                    <a:lnTo>
                      <a:pt x="536" y="114"/>
                    </a:lnTo>
                    <a:lnTo>
                      <a:pt x="541" y="101"/>
                    </a:lnTo>
                    <a:lnTo>
                      <a:pt x="544" y="87"/>
                    </a:lnTo>
                    <a:lnTo>
                      <a:pt x="545" y="74"/>
                    </a:lnTo>
                    <a:lnTo>
                      <a:pt x="545" y="74"/>
                    </a:lnTo>
                    <a:lnTo>
                      <a:pt x="544" y="60"/>
                    </a:lnTo>
                    <a:lnTo>
                      <a:pt x="541" y="49"/>
                    </a:lnTo>
                    <a:lnTo>
                      <a:pt x="536" y="39"/>
                    </a:lnTo>
                    <a:lnTo>
                      <a:pt x="530" y="30"/>
                    </a:lnTo>
                    <a:lnTo>
                      <a:pt x="522" y="23"/>
                    </a:lnTo>
                    <a:lnTo>
                      <a:pt x="512" y="17"/>
                    </a:lnTo>
                    <a:lnTo>
                      <a:pt x="502" y="12"/>
                    </a:lnTo>
                    <a:lnTo>
                      <a:pt x="491" y="9"/>
                    </a:lnTo>
                    <a:lnTo>
                      <a:pt x="479" y="6"/>
                    </a:lnTo>
                    <a:lnTo>
                      <a:pt x="467" y="3"/>
                    </a:lnTo>
                    <a:lnTo>
                      <a:pt x="442" y="1"/>
                    </a:lnTo>
                    <a:lnTo>
                      <a:pt x="418" y="0"/>
                    </a:lnTo>
                    <a:lnTo>
                      <a:pt x="395" y="0"/>
                    </a:lnTo>
                    <a:lnTo>
                      <a:pt x="395" y="0"/>
                    </a:lnTo>
                    <a:lnTo>
                      <a:pt x="273" y="0"/>
                    </a:lnTo>
                    <a:lnTo>
                      <a:pt x="273" y="0"/>
                    </a:lnTo>
                    <a:lnTo>
                      <a:pt x="150" y="0"/>
                    </a:lnTo>
                    <a:lnTo>
                      <a:pt x="150" y="0"/>
                    </a:lnTo>
                    <a:lnTo>
                      <a:pt x="128" y="0"/>
                    </a:lnTo>
                    <a:lnTo>
                      <a:pt x="104" y="1"/>
                    </a:lnTo>
                    <a:lnTo>
                      <a:pt x="79" y="3"/>
                    </a:lnTo>
                    <a:lnTo>
                      <a:pt x="67" y="6"/>
                    </a:lnTo>
                    <a:lnTo>
                      <a:pt x="55" y="9"/>
                    </a:lnTo>
                    <a:lnTo>
                      <a:pt x="44" y="12"/>
                    </a:lnTo>
                    <a:lnTo>
                      <a:pt x="33" y="17"/>
                    </a:lnTo>
                    <a:lnTo>
                      <a:pt x="24" y="23"/>
                    </a:lnTo>
                    <a:lnTo>
                      <a:pt x="16" y="30"/>
                    </a:lnTo>
                    <a:lnTo>
                      <a:pt x="9" y="39"/>
                    </a:lnTo>
                    <a:lnTo>
                      <a:pt x="4" y="49"/>
                    </a:lnTo>
                    <a:lnTo>
                      <a:pt x="1" y="60"/>
                    </a:lnTo>
                    <a:lnTo>
                      <a:pt x="0" y="74"/>
                    </a:lnTo>
                    <a:lnTo>
                      <a:pt x="0" y="74"/>
                    </a:lnTo>
                    <a:lnTo>
                      <a:pt x="1" y="87"/>
                    </a:lnTo>
                    <a:lnTo>
                      <a:pt x="5" y="101"/>
                    </a:lnTo>
                    <a:lnTo>
                      <a:pt x="9" y="114"/>
                    </a:lnTo>
                    <a:lnTo>
                      <a:pt x="16" y="126"/>
                    </a:lnTo>
                    <a:lnTo>
                      <a:pt x="23" y="138"/>
                    </a:lnTo>
                    <a:lnTo>
                      <a:pt x="32" y="150"/>
                    </a:lnTo>
                    <a:lnTo>
                      <a:pt x="40" y="160"/>
                    </a:lnTo>
                    <a:lnTo>
                      <a:pt x="50" y="170"/>
                    </a:lnTo>
                    <a:lnTo>
                      <a:pt x="68" y="187"/>
                    </a:lnTo>
                    <a:lnTo>
                      <a:pt x="84" y="200"/>
                    </a:lnTo>
                    <a:lnTo>
                      <a:pt x="99" y="211"/>
                    </a:lnTo>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3" name="Line 30"/>
              <p:cNvSpPr>
                <a:spLocks noChangeShapeType="1"/>
              </p:cNvSpPr>
              <p:nvPr/>
            </p:nvSpPr>
            <p:spPr bwMode="auto">
              <a:xfrm>
                <a:off x="5495925" y="6135688"/>
                <a:ext cx="463550" cy="0"/>
              </a:xfrm>
              <a:prstGeom prst="line">
                <a:avLst/>
              </a:pr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4" name="Line 31"/>
              <p:cNvSpPr>
                <a:spLocks noChangeShapeType="1"/>
              </p:cNvSpPr>
              <p:nvPr/>
            </p:nvSpPr>
            <p:spPr bwMode="auto">
              <a:xfrm>
                <a:off x="5727700" y="6743700"/>
                <a:ext cx="0" cy="92075"/>
              </a:xfrm>
              <a:prstGeom prst="line">
                <a:avLst/>
              </a:prstGeom>
              <a:grp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sp>
            <p:nvSpPr>
              <p:cNvPr id="125" name="Freeform 32"/>
              <p:cNvSpPr/>
              <p:nvPr/>
            </p:nvSpPr>
            <p:spPr bwMode="auto">
              <a:xfrm>
                <a:off x="5549900" y="6878638"/>
                <a:ext cx="355600" cy="107950"/>
              </a:xfrm>
              <a:custGeom>
                <a:avLst/>
                <a:gdLst>
                  <a:gd name="T0" fmla="*/ 0 w 224"/>
                  <a:gd name="T1" fmla="*/ 68 h 68"/>
                  <a:gd name="T2" fmla="*/ 0 w 224"/>
                  <a:gd name="T3" fmla="*/ 32 h 68"/>
                  <a:gd name="T4" fmla="*/ 0 w 224"/>
                  <a:gd name="T5" fmla="*/ 32 h 68"/>
                  <a:gd name="T6" fmla="*/ 0 w 224"/>
                  <a:gd name="T7" fmla="*/ 25 h 68"/>
                  <a:gd name="T8" fmla="*/ 2 w 224"/>
                  <a:gd name="T9" fmla="*/ 19 h 68"/>
                  <a:gd name="T10" fmla="*/ 5 w 224"/>
                  <a:gd name="T11" fmla="*/ 14 h 68"/>
                  <a:gd name="T12" fmla="*/ 9 w 224"/>
                  <a:gd name="T13" fmla="*/ 10 h 68"/>
                  <a:gd name="T14" fmla="*/ 13 w 224"/>
                  <a:gd name="T15" fmla="*/ 6 h 68"/>
                  <a:gd name="T16" fmla="*/ 19 w 224"/>
                  <a:gd name="T17" fmla="*/ 3 h 68"/>
                  <a:gd name="T18" fmla="*/ 24 w 224"/>
                  <a:gd name="T19" fmla="*/ 1 h 68"/>
                  <a:gd name="T20" fmla="*/ 31 w 224"/>
                  <a:gd name="T21" fmla="*/ 0 h 68"/>
                  <a:gd name="T22" fmla="*/ 193 w 224"/>
                  <a:gd name="T23" fmla="*/ 0 h 68"/>
                  <a:gd name="T24" fmla="*/ 193 w 224"/>
                  <a:gd name="T25" fmla="*/ 0 h 68"/>
                  <a:gd name="T26" fmla="*/ 199 w 224"/>
                  <a:gd name="T27" fmla="*/ 1 h 68"/>
                  <a:gd name="T28" fmla="*/ 205 w 224"/>
                  <a:gd name="T29" fmla="*/ 3 h 68"/>
                  <a:gd name="T30" fmla="*/ 210 w 224"/>
                  <a:gd name="T31" fmla="*/ 6 h 68"/>
                  <a:gd name="T32" fmla="*/ 215 w 224"/>
                  <a:gd name="T33" fmla="*/ 10 h 68"/>
                  <a:gd name="T34" fmla="*/ 219 w 224"/>
                  <a:gd name="T35" fmla="*/ 14 h 68"/>
                  <a:gd name="T36" fmla="*/ 222 w 224"/>
                  <a:gd name="T37" fmla="*/ 19 h 68"/>
                  <a:gd name="T38" fmla="*/ 224 w 224"/>
                  <a:gd name="T39" fmla="*/ 25 h 68"/>
                  <a:gd name="T40" fmla="*/ 224 w 224"/>
                  <a:gd name="T41" fmla="*/ 32 h 68"/>
                  <a:gd name="T42" fmla="*/ 224 w 224"/>
                  <a:gd name="T43" fmla="*/ 68 h 68"/>
                  <a:gd name="T44" fmla="*/ 0 w 224"/>
                  <a:gd name="T45"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68">
                    <a:moveTo>
                      <a:pt x="0" y="68"/>
                    </a:moveTo>
                    <a:lnTo>
                      <a:pt x="0" y="32"/>
                    </a:lnTo>
                    <a:lnTo>
                      <a:pt x="0" y="32"/>
                    </a:lnTo>
                    <a:lnTo>
                      <a:pt x="0" y="25"/>
                    </a:lnTo>
                    <a:lnTo>
                      <a:pt x="2" y="19"/>
                    </a:lnTo>
                    <a:lnTo>
                      <a:pt x="5" y="14"/>
                    </a:lnTo>
                    <a:lnTo>
                      <a:pt x="9" y="10"/>
                    </a:lnTo>
                    <a:lnTo>
                      <a:pt x="13" y="6"/>
                    </a:lnTo>
                    <a:lnTo>
                      <a:pt x="19" y="3"/>
                    </a:lnTo>
                    <a:lnTo>
                      <a:pt x="24" y="1"/>
                    </a:lnTo>
                    <a:lnTo>
                      <a:pt x="31" y="0"/>
                    </a:lnTo>
                    <a:lnTo>
                      <a:pt x="193" y="0"/>
                    </a:lnTo>
                    <a:lnTo>
                      <a:pt x="193" y="0"/>
                    </a:lnTo>
                    <a:lnTo>
                      <a:pt x="199" y="1"/>
                    </a:lnTo>
                    <a:lnTo>
                      <a:pt x="205" y="3"/>
                    </a:lnTo>
                    <a:lnTo>
                      <a:pt x="210" y="6"/>
                    </a:lnTo>
                    <a:lnTo>
                      <a:pt x="215" y="10"/>
                    </a:lnTo>
                    <a:lnTo>
                      <a:pt x="219" y="14"/>
                    </a:lnTo>
                    <a:lnTo>
                      <a:pt x="222" y="19"/>
                    </a:lnTo>
                    <a:lnTo>
                      <a:pt x="224" y="25"/>
                    </a:lnTo>
                    <a:lnTo>
                      <a:pt x="224" y="32"/>
                    </a:lnTo>
                    <a:lnTo>
                      <a:pt x="224" y="68"/>
                    </a:lnTo>
                    <a:lnTo>
                      <a:pt x="0" y="68"/>
                    </a:lnTo>
                    <a:close/>
                  </a:path>
                </a:pathLst>
              </a:custGeom>
              <a:solidFill>
                <a:schemeClr val="bg1"/>
              </a:solidFill>
              <a:ln w="6350">
                <a:solidFill>
                  <a:srgbClr val="081131"/>
                </a:solidFill>
                <a:prstDash val="solid"/>
                <a:round/>
              </a:ln>
            </p:spPr>
            <p:txBody>
              <a:bodyPr vert="horz" wrap="square" lIns="121904" tIns="60952" rIns="121904" bIns="60952" numCol="1" anchor="t" anchorCtr="0" compatLnSpc="1"/>
              <a:lstStyle/>
              <a:p>
                <a:pPr defTabSz="913765"/>
                <a:endParaRPr lang="zh-CN" altLang="en-US">
                  <a:solidFill>
                    <a:srgbClr val="3B3838"/>
                  </a:solidFill>
                </a:endParaRPr>
              </a:p>
            </p:txBody>
          </p:sp>
        </p:grpSp>
      </p:grpSp>
      <p:sp>
        <p:nvSpPr>
          <p:cNvPr id="126" name="矩形 125"/>
          <p:cNvSpPr/>
          <p:nvPr/>
        </p:nvSpPr>
        <p:spPr>
          <a:xfrm rot="5400000">
            <a:off x="436247"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7" name="矩形 126"/>
          <p:cNvSpPr/>
          <p:nvPr/>
        </p:nvSpPr>
        <p:spPr>
          <a:xfrm rot="5400000">
            <a:off x="693222"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9" name="矩形 128"/>
          <p:cNvSpPr/>
          <p:nvPr/>
        </p:nvSpPr>
        <p:spPr>
          <a:xfrm rot="5400000">
            <a:off x="787229" y="445008"/>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8" name="TextBox 127">
            <a:extLst>
              <a:ext uri="{FF2B5EF4-FFF2-40B4-BE49-F238E27FC236}">
                <a16:creationId xmlns:a16="http://schemas.microsoft.com/office/drawing/2014/main" id="{818ECFE0-1954-1DC9-AD88-945A9E8F5A8B}"/>
              </a:ext>
            </a:extLst>
          </p:cNvPr>
          <p:cNvSpPr txBox="1"/>
          <p:nvPr/>
        </p:nvSpPr>
        <p:spPr>
          <a:xfrm>
            <a:off x="9078637" y="1103782"/>
            <a:ext cx="2646377" cy="4524315"/>
          </a:xfrm>
          <a:prstGeom prst="rect">
            <a:avLst/>
          </a:prstGeom>
          <a:noFill/>
        </p:spPr>
        <p:txBody>
          <a:bodyPr wrap="square">
            <a:spAutoFit/>
          </a:bodyPr>
          <a:lstStyle/>
          <a:p>
            <a:r>
              <a:rPr lang="en-US" dirty="0">
                <a:solidFill>
                  <a:schemeClr val="tx1"/>
                </a:solidFill>
              </a:rPr>
              <a:t>System uses air sensor to detect or sense presence of harmful gases, compounds in the air and constantly transmit data to microcontroller. Also system keeps measure sound level and report it to the online server over IOT.</a:t>
            </a:r>
          </a:p>
          <a:p>
            <a:r>
              <a:rPr lang="en-US" dirty="0">
                <a:solidFill>
                  <a:schemeClr val="tx1"/>
                </a:solidFill>
              </a:rPr>
              <a:t>The user friendly and easy handling of the system technology is such that it can be installed in houses, schools and in small places.</a:t>
            </a:r>
            <a:endParaRPr lang="en-IN"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14:bounceEnd="50000">
                                          <p:cBhvr additive="base">
                                            <p:cTn id="7" dur="500" fill="hold"/>
                                            <p:tgtEl>
                                              <p:spTgt spid="3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nodePh="1">
                                      <p:stCondLst>
                                        <p:cond delay="0"/>
                                      </p:stCondLst>
                                      <p:endCondLst>
                                        <p:cond evt="begin" delay="0">
                                          <p:tn val="52"/>
                                        </p:cond>
                                      </p:end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300"/>
                                </p:stCondLst>
                                <p:childTnLst>
                                  <p:par>
                                    <p:cTn id="63" presetID="53" presetClass="entr" presetSubtype="16" fill="hold" nodeType="afterEffect">
                                      <p:stCondLst>
                                        <p:cond delay="0"/>
                                      </p:stCondLst>
                                      <p:childTnLst>
                                        <p:set>
                                          <p:cBhvr>
                                            <p:cTn id="64" dur="1" fill="hold">
                                              <p:stCondLst>
                                                <p:cond delay="0"/>
                                              </p:stCondLst>
                                            </p:cTn>
                                            <p:tgtEl>
                                              <p:spTgt spid="90"/>
                                            </p:tgtEl>
                                            <p:attrNameLst>
                                              <p:attrName>style.visibility</p:attrName>
                                            </p:attrNameLst>
                                          </p:cBhvr>
                                          <p:to>
                                            <p:strVal val="visible"/>
                                          </p:to>
                                        </p:set>
                                        <p:anim calcmode="lin" valueType="num">
                                          <p:cBhvr>
                                            <p:cTn id="65" dur="300" fill="hold"/>
                                            <p:tgtEl>
                                              <p:spTgt spid="90"/>
                                            </p:tgtEl>
                                            <p:attrNameLst>
                                              <p:attrName>ppt_w</p:attrName>
                                            </p:attrNameLst>
                                          </p:cBhvr>
                                          <p:tavLst>
                                            <p:tav tm="0">
                                              <p:val>
                                                <p:fltVal val="0"/>
                                              </p:val>
                                            </p:tav>
                                            <p:tav tm="100000">
                                              <p:val>
                                                <p:strVal val="#ppt_w"/>
                                              </p:val>
                                            </p:tav>
                                          </p:tavLst>
                                        </p:anim>
                                        <p:anim calcmode="lin" valueType="num">
                                          <p:cBhvr>
                                            <p:cTn id="66" dur="300" fill="hold"/>
                                            <p:tgtEl>
                                              <p:spTgt spid="90"/>
                                            </p:tgtEl>
                                            <p:attrNameLst>
                                              <p:attrName>ppt_h</p:attrName>
                                            </p:attrNameLst>
                                          </p:cBhvr>
                                          <p:tavLst>
                                            <p:tav tm="0">
                                              <p:val>
                                                <p:fltVal val="0"/>
                                              </p:val>
                                            </p:tav>
                                            <p:tav tm="100000">
                                              <p:val>
                                                <p:strVal val="#ppt_h"/>
                                              </p:val>
                                            </p:tav>
                                          </p:tavLst>
                                        </p:anim>
                                        <p:animEffect transition="in" filter="fade">
                                          <p:cBhvr>
                                            <p:cTn id="67" dur="300"/>
                                            <p:tgtEl>
                                              <p:spTgt spid="90"/>
                                            </p:tgtEl>
                                          </p:cBhvr>
                                        </p:animEffect>
                                      </p:childTnLst>
                                    </p:cTn>
                                  </p:par>
                                </p:childTnLst>
                              </p:cTn>
                            </p:par>
                            <p:par>
                              <p:cTn id="68" fill="hold">
                                <p:stCondLst>
                                  <p:cond delay="4600"/>
                                </p:stCondLst>
                                <p:childTnLst>
                                  <p:par>
                                    <p:cTn id="69" presetID="2" presetClass="entr" presetSubtype="8" fill="hold" grpId="0" nodeType="afterEffect" nodePh="1">
                                      <p:stCondLst>
                                        <p:cond delay="0"/>
                                      </p:stCondLst>
                                      <p:endCondLst>
                                        <p:cond evt="begin" delay="0">
                                          <p:tn val="69"/>
                                        </p:cond>
                                      </p:endCondLst>
                                      <p:childTnLst>
                                        <p:set>
                                          <p:cBhvr>
                                            <p:cTn id="70" dur="1" fill="hold">
                                              <p:stCondLst>
                                                <p:cond delay="0"/>
                                              </p:stCondLst>
                                            </p:cTn>
                                            <p:tgtEl>
                                              <p:spTgt spid="55"/>
                                            </p:tgtEl>
                                            <p:attrNameLst>
                                              <p:attrName>style.visibility</p:attrName>
                                            </p:attrNameLst>
                                          </p:cBhvr>
                                          <p:to>
                                            <p:strVal val="visible"/>
                                          </p:to>
                                        </p:set>
                                        <p:anim calcmode="lin" valueType="num">
                                          <p:cBhvr additive="base">
                                            <p:cTn id="71" dur="300" fill="hold"/>
                                            <p:tgtEl>
                                              <p:spTgt spid="55"/>
                                            </p:tgtEl>
                                            <p:attrNameLst>
                                              <p:attrName>ppt_x</p:attrName>
                                            </p:attrNameLst>
                                          </p:cBhvr>
                                          <p:tavLst>
                                            <p:tav tm="0">
                                              <p:val>
                                                <p:strVal val="0-#ppt_w/2"/>
                                              </p:val>
                                            </p:tav>
                                            <p:tav tm="100000">
                                              <p:val>
                                                <p:strVal val="#ppt_x"/>
                                              </p:val>
                                            </p:tav>
                                          </p:tavLst>
                                        </p:anim>
                                        <p:anim calcmode="lin" valueType="num">
                                          <p:cBhvr additive="base">
                                            <p:cTn id="72"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1+#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104"/>
                                            </p:tgtEl>
                                            <p:attrNameLst>
                                              <p:attrName>style.visibility</p:attrName>
                                            </p:attrNameLst>
                                          </p:cBhvr>
                                          <p:to>
                                            <p:strVal val="visible"/>
                                          </p:to>
                                        </p:set>
                                        <p:anim calcmode="lin" valueType="num">
                                          <p:cBhvr>
                                            <p:cTn id="13" dur="300" fill="hold"/>
                                            <p:tgtEl>
                                              <p:spTgt spid="104"/>
                                            </p:tgtEl>
                                            <p:attrNameLst>
                                              <p:attrName>ppt_w</p:attrName>
                                            </p:attrNameLst>
                                          </p:cBhvr>
                                          <p:tavLst>
                                            <p:tav tm="0">
                                              <p:val>
                                                <p:fltVal val="0"/>
                                              </p:val>
                                            </p:tav>
                                            <p:tav tm="100000">
                                              <p:val>
                                                <p:strVal val="#ppt_w"/>
                                              </p:val>
                                            </p:tav>
                                          </p:tavLst>
                                        </p:anim>
                                        <p:anim calcmode="lin" valueType="num">
                                          <p:cBhvr>
                                            <p:cTn id="14" dur="300" fill="hold"/>
                                            <p:tgtEl>
                                              <p:spTgt spid="104"/>
                                            </p:tgtEl>
                                            <p:attrNameLst>
                                              <p:attrName>ppt_h</p:attrName>
                                            </p:attrNameLst>
                                          </p:cBhvr>
                                          <p:tavLst>
                                            <p:tav tm="0">
                                              <p:val>
                                                <p:fltVal val="0"/>
                                              </p:val>
                                            </p:tav>
                                            <p:tav tm="100000">
                                              <p:val>
                                                <p:strVal val="#ppt_h"/>
                                              </p:val>
                                            </p:tav>
                                          </p:tavLst>
                                        </p:anim>
                                        <p:animEffect transition="in" filter="fade">
                                          <p:cBhvr>
                                            <p:cTn id="15" dur="300"/>
                                            <p:tgtEl>
                                              <p:spTgt spid="104"/>
                                            </p:tgtEl>
                                          </p:cBhvr>
                                        </p:animEffect>
                                      </p:childTnLst>
                                    </p:cTn>
                                  </p:par>
                                </p:childTnLst>
                              </p:cTn>
                            </p:par>
                            <p:par>
                              <p:cTn id="16" fill="hold">
                                <p:stCondLst>
                                  <p:cond delay="500"/>
                                </p:stCondLst>
                                <p:childTnLst>
                                  <p:par>
                                    <p:cTn id="17" presetID="53" presetClass="entr" presetSubtype="16" fill="hold" nodeType="afterEffect">
                                      <p:stCondLst>
                                        <p:cond delay="0"/>
                                      </p:stCondLst>
                                      <p:childTnLst>
                                        <p:set>
                                          <p:cBhvr>
                                            <p:cTn id="18" dur="1" fill="hold">
                                              <p:stCondLst>
                                                <p:cond delay="0"/>
                                              </p:stCondLst>
                                            </p:cTn>
                                            <p:tgtEl>
                                              <p:spTgt spid="58"/>
                                            </p:tgtEl>
                                            <p:attrNameLst>
                                              <p:attrName>style.visibility</p:attrName>
                                            </p:attrNameLst>
                                          </p:cBhvr>
                                          <p:to>
                                            <p:strVal val="visible"/>
                                          </p:to>
                                        </p:set>
                                        <p:anim calcmode="lin" valueType="num">
                                          <p:cBhvr>
                                            <p:cTn id="19" dur="300" fill="hold"/>
                                            <p:tgtEl>
                                              <p:spTgt spid="58"/>
                                            </p:tgtEl>
                                            <p:attrNameLst>
                                              <p:attrName>ppt_w</p:attrName>
                                            </p:attrNameLst>
                                          </p:cBhvr>
                                          <p:tavLst>
                                            <p:tav tm="0">
                                              <p:val>
                                                <p:fltVal val="0"/>
                                              </p:val>
                                            </p:tav>
                                            <p:tav tm="100000">
                                              <p:val>
                                                <p:strVal val="#ppt_w"/>
                                              </p:val>
                                            </p:tav>
                                          </p:tavLst>
                                        </p:anim>
                                        <p:anim calcmode="lin" valueType="num">
                                          <p:cBhvr>
                                            <p:cTn id="20" dur="300" fill="hold"/>
                                            <p:tgtEl>
                                              <p:spTgt spid="58"/>
                                            </p:tgtEl>
                                            <p:attrNameLst>
                                              <p:attrName>ppt_h</p:attrName>
                                            </p:attrNameLst>
                                          </p:cBhvr>
                                          <p:tavLst>
                                            <p:tav tm="0">
                                              <p:val>
                                                <p:fltVal val="0"/>
                                              </p:val>
                                            </p:tav>
                                            <p:tav tm="100000">
                                              <p:val>
                                                <p:strVal val="#ppt_h"/>
                                              </p:val>
                                            </p:tav>
                                          </p:tavLst>
                                        </p:anim>
                                        <p:animEffect transition="in" filter="fade">
                                          <p:cBhvr>
                                            <p:cTn id="21" dur="300"/>
                                            <p:tgtEl>
                                              <p:spTgt spid="58"/>
                                            </p:tgtEl>
                                          </p:cBhvr>
                                        </p:animEffect>
                                      </p:childTnLst>
                                    </p:cTn>
                                  </p:par>
                                </p:childTnLst>
                              </p:cTn>
                            </p:par>
                            <p:par>
                              <p:cTn id="22" fill="hold">
                                <p:stCondLst>
                                  <p:cond delay="1000"/>
                                </p:stCondLst>
                                <p:childTnLst>
                                  <p:par>
                                    <p:cTn id="23" presetID="53" presetClass="entr" presetSubtype="16" fill="hold" nodeType="afterEffect">
                                      <p:stCondLst>
                                        <p:cond delay="0"/>
                                      </p:stCondLst>
                                      <p:childTnLst>
                                        <p:set>
                                          <p:cBhvr>
                                            <p:cTn id="24" dur="1" fill="hold">
                                              <p:stCondLst>
                                                <p:cond delay="0"/>
                                              </p:stCondLst>
                                            </p:cTn>
                                            <p:tgtEl>
                                              <p:spTgt spid="64"/>
                                            </p:tgtEl>
                                            <p:attrNameLst>
                                              <p:attrName>style.visibility</p:attrName>
                                            </p:attrNameLst>
                                          </p:cBhvr>
                                          <p:to>
                                            <p:strVal val="visible"/>
                                          </p:to>
                                        </p:set>
                                        <p:anim calcmode="lin" valueType="num">
                                          <p:cBhvr>
                                            <p:cTn id="25" dur="300" fill="hold"/>
                                            <p:tgtEl>
                                              <p:spTgt spid="64"/>
                                            </p:tgtEl>
                                            <p:attrNameLst>
                                              <p:attrName>ppt_w</p:attrName>
                                            </p:attrNameLst>
                                          </p:cBhvr>
                                          <p:tavLst>
                                            <p:tav tm="0">
                                              <p:val>
                                                <p:fltVal val="0"/>
                                              </p:val>
                                            </p:tav>
                                            <p:tav tm="100000">
                                              <p:val>
                                                <p:strVal val="#ppt_w"/>
                                              </p:val>
                                            </p:tav>
                                          </p:tavLst>
                                        </p:anim>
                                        <p:anim calcmode="lin" valueType="num">
                                          <p:cBhvr>
                                            <p:cTn id="26" dur="300" fill="hold"/>
                                            <p:tgtEl>
                                              <p:spTgt spid="64"/>
                                            </p:tgtEl>
                                            <p:attrNameLst>
                                              <p:attrName>ppt_h</p:attrName>
                                            </p:attrNameLst>
                                          </p:cBhvr>
                                          <p:tavLst>
                                            <p:tav tm="0">
                                              <p:val>
                                                <p:fltVal val="0"/>
                                              </p:val>
                                            </p:tav>
                                            <p:tav tm="100000">
                                              <p:val>
                                                <p:strVal val="#ppt_h"/>
                                              </p:val>
                                            </p:tav>
                                          </p:tavLst>
                                        </p:anim>
                                        <p:animEffect transition="in" filter="fade">
                                          <p:cBhvr>
                                            <p:cTn id="27" dur="300"/>
                                            <p:tgtEl>
                                              <p:spTgt spid="64"/>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118"/>
                                            </p:tgtEl>
                                            <p:attrNameLst>
                                              <p:attrName>style.visibility</p:attrName>
                                            </p:attrNameLst>
                                          </p:cBhvr>
                                          <p:to>
                                            <p:strVal val="visible"/>
                                          </p:to>
                                        </p:set>
                                        <p:anim calcmode="lin" valueType="num">
                                          <p:cBhvr>
                                            <p:cTn id="31" dur="300" fill="hold"/>
                                            <p:tgtEl>
                                              <p:spTgt spid="118"/>
                                            </p:tgtEl>
                                            <p:attrNameLst>
                                              <p:attrName>ppt_w</p:attrName>
                                            </p:attrNameLst>
                                          </p:cBhvr>
                                          <p:tavLst>
                                            <p:tav tm="0">
                                              <p:val>
                                                <p:fltVal val="0"/>
                                              </p:val>
                                            </p:tav>
                                            <p:tav tm="100000">
                                              <p:val>
                                                <p:strVal val="#ppt_w"/>
                                              </p:val>
                                            </p:tav>
                                          </p:tavLst>
                                        </p:anim>
                                        <p:anim calcmode="lin" valueType="num">
                                          <p:cBhvr>
                                            <p:cTn id="32" dur="300" fill="hold"/>
                                            <p:tgtEl>
                                              <p:spTgt spid="118"/>
                                            </p:tgtEl>
                                            <p:attrNameLst>
                                              <p:attrName>ppt_h</p:attrName>
                                            </p:attrNameLst>
                                          </p:cBhvr>
                                          <p:tavLst>
                                            <p:tav tm="0">
                                              <p:val>
                                                <p:fltVal val="0"/>
                                              </p:val>
                                            </p:tav>
                                            <p:tav tm="100000">
                                              <p:val>
                                                <p:strVal val="#ppt_h"/>
                                              </p:val>
                                            </p:tav>
                                          </p:tavLst>
                                        </p:anim>
                                        <p:animEffect transition="in" filter="fade">
                                          <p:cBhvr>
                                            <p:cTn id="33" dur="300"/>
                                            <p:tgtEl>
                                              <p:spTgt spid="118"/>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76"/>
                                            </p:tgtEl>
                                            <p:attrNameLst>
                                              <p:attrName>style.visibility</p:attrName>
                                            </p:attrNameLst>
                                          </p:cBhvr>
                                          <p:to>
                                            <p:strVal val="visible"/>
                                          </p:to>
                                        </p:set>
                                        <p:anim calcmode="lin" valueType="num">
                                          <p:cBhvr>
                                            <p:cTn id="37" dur="300" fill="hold"/>
                                            <p:tgtEl>
                                              <p:spTgt spid="76"/>
                                            </p:tgtEl>
                                            <p:attrNameLst>
                                              <p:attrName>ppt_w</p:attrName>
                                            </p:attrNameLst>
                                          </p:cBhvr>
                                          <p:tavLst>
                                            <p:tav tm="0">
                                              <p:val>
                                                <p:fltVal val="0"/>
                                              </p:val>
                                            </p:tav>
                                            <p:tav tm="100000">
                                              <p:val>
                                                <p:strVal val="#ppt_w"/>
                                              </p:val>
                                            </p:tav>
                                          </p:tavLst>
                                        </p:anim>
                                        <p:anim calcmode="lin" valueType="num">
                                          <p:cBhvr>
                                            <p:cTn id="38" dur="300" fill="hold"/>
                                            <p:tgtEl>
                                              <p:spTgt spid="76"/>
                                            </p:tgtEl>
                                            <p:attrNameLst>
                                              <p:attrName>ppt_h</p:attrName>
                                            </p:attrNameLst>
                                          </p:cBhvr>
                                          <p:tavLst>
                                            <p:tav tm="0">
                                              <p:val>
                                                <p:fltVal val="0"/>
                                              </p:val>
                                            </p:tav>
                                            <p:tav tm="100000">
                                              <p:val>
                                                <p:strVal val="#ppt_h"/>
                                              </p:val>
                                            </p:tav>
                                          </p:tavLst>
                                        </p:anim>
                                        <p:animEffect transition="in" filter="fade">
                                          <p:cBhvr>
                                            <p:cTn id="39" dur="300"/>
                                            <p:tgtEl>
                                              <p:spTgt spid="76"/>
                                            </p:tgtEl>
                                          </p:cBhvr>
                                        </p:animEffect>
                                      </p:childTnLst>
                                    </p:cTn>
                                  </p:par>
                                </p:childTnLst>
                              </p:cTn>
                            </p:par>
                            <p:par>
                              <p:cTn id="40" fill="hold">
                                <p:stCondLst>
                                  <p:cond delay="2500"/>
                                </p:stCondLst>
                                <p:childTnLst>
                                  <p:par>
                                    <p:cTn id="41" presetID="2" presetClass="entr" presetSubtype="8" fill="hold" grpId="0" nodeType="afterEffect">
                                      <p:stCondLst>
                                        <p:cond delay="0"/>
                                      </p:stCondLst>
                                      <p:childTnLst>
                                        <p:set>
                                          <p:cBhvr>
                                            <p:cTn id="42" dur="1" fill="hold">
                                              <p:stCondLst>
                                                <p:cond delay="0"/>
                                              </p:stCondLst>
                                            </p:cTn>
                                            <p:tgtEl>
                                              <p:spTgt spid="54"/>
                                            </p:tgtEl>
                                            <p:attrNameLst>
                                              <p:attrName>style.visibility</p:attrName>
                                            </p:attrNameLst>
                                          </p:cBhvr>
                                          <p:to>
                                            <p:strVal val="visible"/>
                                          </p:to>
                                        </p:set>
                                        <p:anim calcmode="lin" valueType="num">
                                          <p:cBhvr additive="base">
                                            <p:cTn id="43" dur="300" fill="hold"/>
                                            <p:tgtEl>
                                              <p:spTgt spid="54"/>
                                            </p:tgtEl>
                                            <p:attrNameLst>
                                              <p:attrName>ppt_x</p:attrName>
                                            </p:attrNameLst>
                                          </p:cBhvr>
                                          <p:tavLst>
                                            <p:tav tm="0">
                                              <p:val>
                                                <p:strVal val="0-#ppt_w/2"/>
                                              </p:val>
                                            </p:tav>
                                            <p:tav tm="100000">
                                              <p:val>
                                                <p:strVal val="#ppt_x"/>
                                              </p:val>
                                            </p:tav>
                                          </p:tavLst>
                                        </p:anim>
                                        <p:anim calcmode="lin" valueType="num">
                                          <p:cBhvr additive="base">
                                            <p:cTn id="44" dur="300" fill="hold"/>
                                            <p:tgtEl>
                                              <p:spTgt spid="54"/>
                                            </p:tgtEl>
                                            <p:attrNameLst>
                                              <p:attrName>ppt_y</p:attrName>
                                            </p:attrNameLst>
                                          </p:cBhvr>
                                          <p:tavLst>
                                            <p:tav tm="0">
                                              <p:val>
                                                <p:strVal val="#ppt_y"/>
                                              </p:val>
                                            </p:tav>
                                            <p:tav tm="100000">
                                              <p:val>
                                                <p:strVal val="#ppt_y"/>
                                              </p:val>
                                            </p:tav>
                                          </p:tavLst>
                                        </p:anim>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8"/>
                                            </p:tgtEl>
                                            <p:attrNameLst>
                                              <p:attrName>style.visibility</p:attrName>
                                            </p:attrNameLst>
                                          </p:cBhvr>
                                          <p:to>
                                            <p:strVal val="visible"/>
                                          </p:to>
                                        </p:set>
                                        <p:anim calcmode="lin" valueType="num">
                                          <p:cBhvr>
                                            <p:cTn id="48" dur="300" fill="hold"/>
                                            <p:tgtEl>
                                              <p:spTgt spid="98"/>
                                            </p:tgtEl>
                                            <p:attrNameLst>
                                              <p:attrName>ppt_w</p:attrName>
                                            </p:attrNameLst>
                                          </p:cBhvr>
                                          <p:tavLst>
                                            <p:tav tm="0">
                                              <p:val>
                                                <p:fltVal val="0"/>
                                              </p:val>
                                            </p:tav>
                                            <p:tav tm="100000">
                                              <p:val>
                                                <p:strVal val="#ppt_w"/>
                                              </p:val>
                                            </p:tav>
                                          </p:tavLst>
                                        </p:anim>
                                        <p:anim calcmode="lin" valueType="num">
                                          <p:cBhvr>
                                            <p:cTn id="49" dur="300" fill="hold"/>
                                            <p:tgtEl>
                                              <p:spTgt spid="98"/>
                                            </p:tgtEl>
                                            <p:attrNameLst>
                                              <p:attrName>ppt_h</p:attrName>
                                            </p:attrNameLst>
                                          </p:cBhvr>
                                          <p:tavLst>
                                            <p:tav tm="0">
                                              <p:val>
                                                <p:fltVal val="0"/>
                                              </p:val>
                                            </p:tav>
                                            <p:tav tm="100000">
                                              <p:val>
                                                <p:strVal val="#ppt_h"/>
                                              </p:val>
                                            </p:tav>
                                          </p:tavLst>
                                        </p:anim>
                                        <p:animEffect transition="in" filter="fade">
                                          <p:cBhvr>
                                            <p:cTn id="50" dur="300"/>
                                            <p:tgtEl>
                                              <p:spTgt spid="98"/>
                                            </p:tgtEl>
                                          </p:cBhvr>
                                        </p:animEffect>
                                      </p:childTnLst>
                                    </p:cTn>
                                  </p:par>
                                </p:childTnLst>
                              </p:cTn>
                            </p:par>
                            <p:par>
                              <p:cTn id="51" fill="hold">
                                <p:stCondLst>
                                  <p:cond delay="3500"/>
                                </p:stCondLst>
                                <p:childTnLst>
                                  <p:par>
                                    <p:cTn id="52" presetID="2" presetClass="entr" presetSubtype="2" fill="hold" grpId="0" nodeType="afterEffect" nodePh="1">
                                      <p:stCondLst>
                                        <p:cond delay="0"/>
                                      </p:stCondLst>
                                      <p:endCondLst>
                                        <p:cond evt="begin" delay="0">
                                          <p:tn val="52"/>
                                        </p:cond>
                                      </p:endCondLst>
                                      <p:childTnLst>
                                        <p:set>
                                          <p:cBhvr>
                                            <p:cTn id="53" dur="1" fill="hold">
                                              <p:stCondLst>
                                                <p:cond delay="0"/>
                                              </p:stCondLst>
                                            </p:cTn>
                                            <p:tgtEl>
                                              <p:spTgt spid="56"/>
                                            </p:tgtEl>
                                            <p:attrNameLst>
                                              <p:attrName>style.visibility</p:attrName>
                                            </p:attrNameLst>
                                          </p:cBhvr>
                                          <p:to>
                                            <p:strVal val="visible"/>
                                          </p:to>
                                        </p:set>
                                        <p:anim calcmode="lin" valueType="num">
                                          <p:cBhvr additive="base">
                                            <p:cTn id="54" dur="300" fill="hold"/>
                                            <p:tgtEl>
                                              <p:spTgt spid="56"/>
                                            </p:tgtEl>
                                            <p:attrNameLst>
                                              <p:attrName>ppt_x</p:attrName>
                                            </p:attrNameLst>
                                          </p:cBhvr>
                                          <p:tavLst>
                                            <p:tav tm="0">
                                              <p:val>
                                                <p:strVal val="1+#ppt_w/2"/>
                                              </p:val>
                                            </p:tav>
                                            <p:tav tm="100000">
                                              <p:val>
                                                <p:strVal val="#ppt_x"/>
                                              </p:val>
                                            </p:tav>
                                          </p:tavLst>
                                        </p:anim>
                                        <p:anim calcmode="lin" valueType="num">
                                          <p:cBhvr additive="base">
                                            <p:cTn id="55" dur="300" fill="hold"/>
                                            <p:tgtEl>
                                              <p:spTgt spid="56"/>
                                            </p:tgtEl>
                                            <p:attrNameLst>
                                              <p:attrName>ppt_y</p:attrName>
                                            </p:attrNameLst>
                                          </p:cBhvr>
                                          <p:tavLst>
                                            <p:tav tm="0">
                                              <p:val>
                                                <p:strVal val="#ppt_y"/>
                                              </p:val>
                                            </p:tav>
                                            <p:tav tm="100000">
                                              <p:val>
                                                <p:strVal val="#ppt_y"/>
                                              </p:val>
                                            </p:tav>
                                          </p:tavLst>
                                        </p:anim>
                                      </p:childTnLst>
                                    </p:cTn>
                                  </p:par>
                                </p:childTnLst>
                              </p:cTn>
                            </p:par>
                            <p:par>
                              <p:cTn id="56" fill="hold">
                                <p:stCondLst>
                                  <p:cond delay="4000"/>
                                </p:stCondLst>
                                <p:childTnLst>
                                  <p:par>
                                    <p:cTn id="57" presetID="53" presetClass="entr" presetSubtype="16" fill="hold" nodeType="afterEffect">
                                      <p:stCondLst>
                                        <p:cond delay="0"/>
                                      </p:stCondLst>
                                      <p:childTnLst>
                                        <p:set>
                                          <p:cBhvr>
                                            <p:cTn id="58" dur="1" fill="hold">
                                              <p:stCondLst>
                                                <p:cond delay="0"/>
                                              </p:stCondLst>
                                            </p:cTn>
                                            <p:tgtEl>
                                              <p:spTgt spid="70"/>
                                            </p:tgtEl>
                                            <p:attrNameLst>
                                              <p:attrName>style.visibility</p:attrName>
                                            </p:attrNameLst>
                                          </p:cBhvr>
                                          <p:to>
                                            <p:strVal val="visible"/>
                                          </p:to>
                                        </p:set>
                                        <p:anim calcmode="lin" valueType="num">
                                          <p:cBhvr>
                                            <p:cTn id="59" dur="300" fill="hold"/>
                                            <p:tgtEl>
                                              <p:spTgt spid="70"/>
                                            </p:tgtEl>
                                            <p:attrNameLst>
                                              <p:attrName>ppt_w</p:attrName>
                                            </p:attrNameLst>
                                          </p:cBhvr>
                                          <p:tavLst>
                                            <p:tav tm="0">
                                              <p:val>
                                                <p:fltVal val="0"/>
                                              </p:val>
                                            </p:tav>
                                            <p:tav tm="100000">
                                              <p:val>
                                                <p:strVal val="#ppt_w"/>
                                              </p:val>
                                            </p:tav>
                                          </p:tavLst>
                                        </p:anim>
                                        <p:anim calcmode="lin" valueType="num">
                                          <p:cBhvr>
                                            <p:cTn id="60" dur="300" fill="hold"/>
                                            <p:tgtEl>
                                              <p:spTgt spid="70"/>
                                            </p:tgtEl>
                                            <p:attrNameLst>
                                              <p:attrName>ppt_h</p:attrName>
                                            </p:attrNameLst>
                                          </p:cBhvr>
                                          <p:tavLst>
                                            <p:tav tm="0">
                                              <p:val>
                                                <p:fltVal val="0"/>
                                              </p:val>
                                            </p:tav>
                                            <p:tav tm="100000">
                                              <p:val>
                                                <p:strVal val="#ppt_h"/>
                                              </p:val>
                                            </p:tav>
                                          </p:tavLst>
                                        </p:anim>
                                        <p:animEffect transition="in" filter="fade">
                                          <p:cBhvr>
                                            <p:cTn id="61" dur="300"/>
                                            <p:tgtEl>
                                              <p:spTgt spid="70"/>
                                            </p:tgtEl>
                                          </p:cBhvr>
                                        </p:animEffect>
                                      </p:childTnLst>
                                    </p:cTn>
                                  </p:par>
                                </p:childTnLst>
                              </p:cTn>
                            </p:par>
                            <p:par>
                              <p:cTn id="62" fill="hold">
                                <p:stCondLst>
                                  <p:cond delay="4300"/>
                                </p:stCondLst>
                                <p:childTnLst>
                                  <p:par>
                                    <p:cTn id="63" presetID="53" presetClass="entr" presetSubtype="16" fill="hold" nodeType="afterEffect">
                                      <p:stCondLst>
                                        <p:cond delay="0"/>
                                      </p:stCondLst>
                                      <p:childTnLst>
                                        <p:set>
                                          <p:cBhvr>
                                            <p:cTn id="64" dur="1" fill="hold">
                                              <p:stCondLst>
                                                <p:cond delay="0"/>
                                              </p:stCondLst>
                                            </p:cTn>
                                            <p:tgtEl>
                                              <p:spTgt spid="90"/>
                                            </p:tgtEl>
                                            <p:attrNameLst>
                                              <p:attrName>style.visibility</p:attrName>
                                            </p:attrNameLst>
                                          </p:cBhvr>
                                          <p:to>
                                            <p:strVal val="visible"/>
                                          </p:to>
                                        </p:set>
                                        <p:anim calcmode="lin" valueType="num">
                                          <p:cBhvr>
                                            <p:cTn id="65" dur="300" fill="hold"/>
                                            <p:tgtEl>
                                              <p:spTgt spid="90"/>
                                            </p:tgtEl>
                                            <p:attrNameLst>
                                              <p:attrName>ppt_w</p:attrName>
                                            </p:attrNameLst>
                                          </p:cBhvr>
                                          <p:tavLst>
                                            <p:tav tm="0">
                                              <p:val>
                                                <p:fltVal val="0"/>
                                              </p:val>
                                            </p:tav>
                                            <p:tav tm="100000">
                                              <p:val>
                                                <p:strVal val="#ppt_w"/>
                                              </p:val>
                                            </p:tav>
                                          </p:tavLst>
                                        </p:anim>
                                        <p:anim calcmode="lin" valueType="num">
                                          <p:cBhvr>
                                            <p:cTn id="66" dur="300" fill="hold"/>
                                            <p:tgtEl>
                                              <p:spTgt spid="90"/>
                                            </p:tgtEl>
                                            <p:attrNameLst>
                                              <p:attrName>ppt_h</p:attrName>
                                            </p:attrNameLst>
                                          </p:cBhvr>
                                          <p:tavLst>
                                            <p:tav tm="0">
                                              <p:val>
                                                <p:fltVal val="0"/>
                                              </p:val>
                                            </p:tav>
                                            <p:tav tm="100000">
                                              <p:val>
                                                <p:strVal val="#ppt_h"/>
                                              </p:val>
                                            </p:tav>
                                          </p:tavLst>
                                        </p:anim>
                                        <p:animEffect transition="in" filter="fade">
                                          <p:cBhvr>
                                            <p:cTn id="67" dur="300"/>
                                            <p:tgtEl>
                                              <p:spTgt spid="90"/>
                                            </p:tgtEl>
                                          </p:cBhvr>
                                        </p:animEffect>
                                      </p:childTnLst>
                                    </p:cTn>
                                  </p:par>
                                </p:childTnLst>
                              </p:cTn>
                            </p:par>
                            <p:par>
                              <p:cTn id="68" fill="hold">
                                <p:stCondLst>
                                  <p:cond delay="4600"/>
                                </p:stCondLst>
                                <p:childTnLst>
                                  <p:par>
                                    <p:cTn id="69" presetID="2" presetClass="entr" presetSubtype="8" fill="hold" grpId="0" nodeType="afterEffect" nodePh="1">
                                      <p:stCondLst>
                                        <p:cond delay="0"/>
                                      </p:stCondLst>
                                      <p:endCondLst>
                                        <p:cond evt="begin" delay="0">
                                          <p:tn val="69"/>
                                        </p:cond>
                                      </p:endCondLst>
                                      <p:childTnLst>
                                        <p:set>
                                          <p:cBhvr>
                                            <p:cTn id="70" dur="1" fill="hold">
                                              <p:stCondLst>
                                                <p:cond delay="0"/>
                                              </p:stCondLst>
                                            </p:cTn>
                                            <p:tgtEl>
                                              <p:spTgt spid="55"/>
                                            </p:tgtEl>
                                            <p:attrNameLst>
                                              <p:attrName>style.visibility</p:attrName>
                                            </p:attrNameLst>
                                          </p:cBhvr>
                                          <p:to>
                                            <p:strVal val="visible"/>
                                          </p:to>
                                        </p:set>
                                        <p:anim calcmode="lin" valueType="num">
                                          <p:cBhvr additive="base">
                                            <p:cTn id="71" dur="300" fill="hold"/>
                                            <p:tgtEl>
                                              <p:spTgt spid="55"/>
                                            </p:tgtEl>
                                            <p:attrNameLst>
                                              <p:attrName>ppt_x</p:attrName>
                                            </p:attrNameLst>
                                          </p:cBhvr>
                                          <p:tavLst>
                                            <p:tav tm="0">
                                              <p:val>
                                                <p:strVal val="0-#ppt_w/2"/>
                                              </p:val>
                                            </p:tav>
                                            <p:tav tm="100000">
                                              <p:val>
                                                <p:strVal val="#ppt_x"/>
                                              </p:val>
                                            </p:tav>
                                          </p:tavLst>
                                        </p:anim>
                                        <p:anim calcmode="lin" valueType="num">
                                          <p:cBhvr additive="base">
                                            <p:cTn id="72" dur="300" fill="hold"/>
                                            <p:tgtEl>
                                              <p:spTgt spid="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4" grpId="0"/>
          <p:bldP spid="55" grpId="0"/>
          <p:bldP spid="56"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3002280"/>
            <a:ext cx="4672330" cy="6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A Description of the Project</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83480" y="2787417"/>
            <a:ext cx="763270"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02</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Description</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0" name="矩形 19"/>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矩形 21"/>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Text Box 2"/>
          <p:cNvSpPr txBox="1"/>
          <p:nvPr/>
        </p:nvSpPr>
        <p:spPr>
          <a:xfrm>
            <a:off x="5399859" y="852854"/>
            <a:ext cx="6730595" cy="4801314"/>
          </a:xfrm>
          <a:prstGeom prst="rect">
            <a:avLst/>
          </a:prstGeom>
          <a:noFill/>
        </p:spPr>
        <p:txBody>
          <a:bodyPr wrap="square" rtlCol="0" anchor="t">
            <a:spAutoFit/>
          </a:bodyPr>
          <a:lstStyle/>
          <a:p>
            <a:pPr algn="l" fontAlgn="base"/>
            <a:r>
              <a:rPr lang="en-US" b="0" i="0" dirty="0">
                <a:effectLst/>
                <a:latin typeface="Helvetica Neue"/>
              </a:rPr>
              <a:t> </a:t>
            </a:r>
            <a:r>
              <a:rPr lang="en-US" b="0" i="0" dirty="0">
                <a:effectLst/>
                <a:latin typeface="Times New Roman" panose="02020603050405020304" pitchFamily="18" charset="0"/>
                <a:cs typeface="Times New Roman" panose="02020603050405020304" pitchFamily="18" charset="0"/>
              </a:rPr>
              <a:t>Air and sound pollution is a growing issue these days. It is necessary to monitor air quality and keep it under control for a better future and healthy living for all. Here we propose an air quality as well as sound pollution monitoring system that allows us to monitor and check live air quality as well as sound pollution in a particular areas through IOT. System uses air sensors to sense presence of harmful gases/compounds in the air and constantly transmit this data to microcontroller. Also system keeps measuring sound level and reports it to the online server over IOT. The sensors interact with microcontroller which processes this data and transmits it over internet. This allows authorities to monitor air pollution in different areas and take action against it. Also authorities can keep a watch on the noise pollution near schools, hospitals and no honking areas, and if system detects air quality and noise issues it alerts authorities so they can take measures to control the issue.</a:t>
            </a:r>
          </a:p>
          <a:p>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90BAD60-A52E-9A10-AFB0-7348A832119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0240" y="2458720"/>
            <a:ext cx="4064000" cy="228600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advTm="5000"/>
    </mc:Choice>
    <mc:Fallback xmlns="">
      <p:transition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31"/>
          <p:cNvSpPr>
            <a:spLocks noChangeArrowheads="1"/>
          </p:cNvSpPr>
          <p:nvPr/>
        </p:nvSpPr>
        <p:spPr bwMode="auto">
          <a:xfrm>
            <a:off x="2855523" y="3244266"/>
            <a:ext cx="1662765"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spAutoFit/>
          </a:bodyPr>
          <a:lstStyle>
            <a:lvl1pPr>
              <a:defRPr>
                <a:solidFill>
                  <a:schemeClr val="tx1"/>
                </a:solidFill>
                <a:latin typeface="Arial" panose="020B0604020202020204" pitchFamily="34" charset="0"/>
                <a:ea typeface="SimSun" panose="02010600030101010101" pitchFamily="2" charset="-122"/>
              </a:defRPr>
            </a:lvl1pPr>
            <a:lvl2pPr>
              <a:defRPr>
                <a:solidFill>
                  <a:schemeClr val="tx1"/>
                </a:solidFill>
                <a:latin typeface="Arial" panose="020B0604020202020204" pitchFamily="34" charset="0"/>
                <a:ea typeface="SimSun" panose="02010600030101010101" pitchFamily="2" charset="-122"/>
              </a:defRPr>
            </a:lvl2pPr>
            <a:lvl3pPr>
              <a:defRPr>
                <a:solidFill>
                  <a:schemeClr val="tx1"/>
                </a:solidFill>
                <a:latin typeface="Arial" panose="020B0604020202020204" pitchFamily="34" charset="0"/>
                <a:ea typeface="SimSun" panose="02010600030101010101" pitchFamily="2" charset="-122"/>
              </a:defRPr>
            </a:lvl3pPr>
            <a:lvl4pPr>
              <a:defRPr>
                <a:solidFill>
                  <a:schemeClr val="tx1"/>
                </a:solidFill>
                <a:latin typeface="Arial" panose="020B0604020202020204" pitchFamily="34" charset="0"/>
                <a:ea typeface="SimSun" panose="02010600030101010101" pitchFamily="2" charset="-122"/>
              </a:defRPr>
            </a:lvl4pPr>
            <a:lvl5pPr>
              <a:defRPr>
                <a:solidFill>
                  <a:schemeClr val="tx1"/>
                </a:solidFill>
                <a:latin typeface="Arial" panose="020B0604020202020204" pitchFamily="34" charset="0"/>
                <a:ea typeface="SimSun" panose="02010600030101010101" pitchFamily="2" charset="-122"/>
              </a:defRPr>
            </a:lvl5pPr>
            <a:lvl6pPr fontAlgn="base">
              <a:spcBef>
                <a:spcPct val="0"/>
              </a:spcBef>
              <a:spcAft>
                <a:spcPct val="0"/>
              </a:spcAft>
              <a:defRPr>
                <a:solidFill>
                  <a:schemeClr val="tx1"/>
                </a:solidFill>
                <a:latin typeface="Arial" panose="020B0604020202020204" pitchFamily="34" charset="0"/>
                <a:ea typeface="SimSun" panose="02010600030101010101" pitchFamily="2" charset="-122"/>
              </a:defRPr>
            </a:lvl6pPr>
            <a:lvl7pPr fontAlgn="base">
              <a:spcBef>
                <a:spcPct val="0"/>
              </a:spcBef>
              <a:spcAft>
                <a:spcPct val="0"/>
              </a:spcAft>
              <a:defRPr>
                <a:solidFill>
                  <a:schemeClr val="tx1"/>
                </a:solidFill>
                <a:latin typeface="Arial" panose="020B0604020202020204" pitchFamily="34" charset="0"/>
                <a:ea typeface="SimSun" panose="02010600030101010101" pitchFamily="2" charset="-122"/>
              </a:defRPr>
            </a:lvl7pPr>
            <a:lvl8pPr fontAlgn="base">
              <a:spcBef>
                <a:spcPct val="0"/>
              </a:spcBef>
              <a:spcAft>
                <a:spcPct val="0"/>
              </a:spcAft>
              <a:defRPr>
                <a:solidFill>
                  <a:schemeClr val="tx1"/>
                </a:solidFill>
                <a:latin typeface="Arial" panose="020B0604020202020204" pitchFamily="34" charset="0"/>
                <a:ea typeface="SimSun" panose="02010600030101010101" pitchFamily="2" charset="-122"/>
              </a:defRPr>
            </a:lvl8pPr>
            <a:lvl9pPr fontAlgn="base">
              <a:spcBef>
                <a:spcPct val="0"/>
              </a:spcBef>
              <a:spcAft>
                <a:spcPct val="0"/>
              </a:spcAft>
              <a:defRPr>
                <a:solidFill>
                  <a:schemeClr val="tx1"/>
                </a:solidFill>
                <a:latin typeface="Arial" panose="020B0604020202020204" pitchFamily="34" charset="0"/>
                <a:ea typeface="SimSun" panose="02010600030101010101" pitchFamily="2" charset="-122"/>
              </a:defRPr>
            </a:lvl9pPr>
          </a:lstStyle>
          <a:p>
            <a:pPr marL="0" marR="0" lvl="0" indent="0" algn="dist" defTabSz="914400" rtl="0" eaLnBrk="1" fontAlgn="base" latinLnBrk="0" hangingPunct="1">
              <a:lnSpc>
                <a:spcPct val="100000"/>
              </a:lnSpc>
              <a:spcBef>
                <a:spcPct val="0"/>
              </a:spcBef>
              <a:spcAft>
                <a:spcPct val="0"/>
              </a:spcAft>
              <a:buClrTx/>
              <a:buSzTx/>
              <a:buFontTx/>
              <a:buNone/>
            </a:pPr>
            <a:r>
              <a:rPr kumimoji="0" lang="en-US" altLang="zh-CN" sz="2400" b="1" i="0" u="none" strike="noStrike" cap="none" normalizeH="0" baseline="0" dirty="0">
                <a:ln>
                  <a:noFill/>
                </a:ln>
                <a:solidFill>
                  <a:schemeClr val="tx1">
                    <a:lumMod val="65000"/>
                    <a:lumOff val="35000"/>
                  </a:schemeClr>
                </a:solidFill>
                <a:effectLst/>
                <a:latin typeface="Microsoft YaHei" panose="020B0503020204020204" pitchFamily="34" charset="-122"/>
                <a:ea typeface="Microsoft YaHei" panose="020B0503020204020204" pitchFamily="34" charset="-122"/>
              </a:rPr>
              <a:t>Contents </a:t>
            </a:r>
          </a:p>
        </p:txBody>
      </p:sp>
      <p:sp>
        <p:nvSpPr>
          <p:cNvPr id="19" name="Line 36"/>
          <p:cNvSpPr>
            <a:spLocks noChangeShapeType="1"/>
          </p:cNvSpPr>
          <p:nvPr/>
        </p:nvSpPr>
        <p:spPr bwMode="auto">
          <a:xfrm>
            <a:off x="2885367" y="3617497"/>
            <a:ext cx="1602441" cy="0"/>
          </a:xfrm>
          <a:prstGeom prst="line">
            <a:avLst/>
          </a:prstGeom>
          <a:noFill/>
          <a:ln w="12700"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sz="1000">
              <a:solidFill>
                <a:schemeClr val="tx1">
                  <a:lumMod val="65000"/>
                  <a:lumOff val="35000"/>
                </a:schemeClr>
              </a:solidFill>
            </a:endParaRPr>
          </a:p>
        </p:txBody>
      </p:sp>
      <p:sp>
        <p:nvSpPr>
          <p:cNvPr id="20" name="Rectangle 39"/>
          <p:cNvSpPr>
            <a:spLocks noChangeArrowheads="1"/>
          </p:cNvSpPr>
          <p:nvPr/>
        </p:nvSpPr>
        <p:spPr bwMode="auto">
          <a:xfrm>
            <a:off x="6599555" y="2890520"/>
            <a:ext cx="4672330" cy="923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 and Proposed System</a:t>
            </a:r>
            <a:endParaRPr lang="en-US" altLang="zh-CN" sz="20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20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1" name="TextBox 9"/>
          <p:cNvSpPr txBox="1"/>
          <p:nvPr/>
        </p:nvSpPr>
        <p:spPr>
          <a:xfrm>
            <a:off x="5575543" y="2787417"/>
            <a:ext cx="779145" cy="768350"/>
          </a:xfrm>
          <a:prstGeom prst="rect">
            <a:avLst/>
          </a:prstGeom>
          <a:noFill/>
        </p:spPr>
        <p:txBody>
          <a:bodyPr wrap="none" rtlCol="0">
            <a:spAutoFit/>
          </a:bodyPr>
          <a:lstStyle/>
          <a:p>
            <a:pPr algn="ctr"/>
            <a:r>
              <a:rPr lang="en-US" altLang="zh-CN" sz="4400" dirty="0">
                <a:solidFill>
                  <a:schemeClr val="tx1">
                    <a:lumMod val="65000"/>
                    <a:lumOff val="35000"/>
                  </a:schemeClr>
                </a:solidFill>
                <a:latin typeface="Impact" panose="020B0806030902050204" pitchFamily="34" charset="0"/>
              </a:rPr>
              <a:t>03</a:t>
            </a:r>
            <a:endParaRPr lang="zh-CN" altLang="en-US" sz="4400" dirty="0">
              <a:solidFill>
                <a:schemeClr val="tx1">
                  <a:lumMod val="65000"/>
                  <a:lumOff val="35000"/>
                </a:schemeClr>
              </a:solidFill>
              <a:latin typeface="Impact" panose="020B0806030902050204" pitchFamily="34" charset="0"/>
            </a:endParaRPr>
          </a:p>
        </p:txBody>
      </p:sp>
      <p:cxnSp>
        <p:nvCxnSpPr>
          <p:cNvPr id="22" name="直接连接符 21"/>
          <p:cNvCxnSpPr/>
          <p:nvPr/>
        </p:nvCxnSpPr>
        <p:spPr>
          <a:xfrm>
            <a:off x="6457911" y="2931337"/>
            <a:ext cx="0" cy="471103"/>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14:bounceEnd="50000">
                                          <p:cBhvr additive="base">
                                            <p:cTn id="7" dur="500" fill="hold"/>
                                            <p:tgtEl>
                                              <p:spTgt spid="1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14:presetBounceEnd="50000">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14:bounceEnd="50000">
                                          <p:cBhvr additive="base">
                                            <p:cTn id="21" dur="500" fill="hold"/>
                                            <p:tgtEl>
                                              <p:spTgt spid="22"/>
                                            </p:tgtEl>
                                            <p:attrNameLst>
                                              <p:attrName>ppt_x</p:attrName>
                                            </p:attrNameLst>
                                          </p:cBhvr>
                                          <p:tavLst>
                                            <p:tav tm="0">
                                              <p:val>
                                                <p:strVal val="1+#ppt_w/2"/>
                                              </p:val>
                                            </p:tav>
                                            <p:tav tm="100000">
                                              <p:val>
                                                <p:strVal val="#ppt_x"/>
                                              </p:val>
                                            </p:tav>
                                          </p:tavLst>
                                        </p:anim>
                                        <p:anim calcmode="lin" valueType="num" p14:bounceEnd="50000">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14:presetBounceEnd="50000">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14:bounceEnd="50000">
                                          <p:cBhvr additive="base">
                                            <p:cTn id="25" dur="500" fill="hold"/>
                                            <p:tgtEl>
                                              <p:spTgt spid="20"/>
                                            </p:tgtEl>
                                            <p:attrNameLst>
                                              <p:attrName>ppt_x</p:attrName>
                                            </p:attrNameLst>
                                          </p:cBhvr>
                                          <p:tavLst>
                                            <p:tav tm="0">
                                              <p:val>
                                                <p:strVal val="1+#ppt_w/2"/>
                                              </p:val>
                                            </p:tav>
                                            <p:tav tm="100000">
                                              <p:val>
                                                <p:strVal val="#ppt_x"/>
                                              </p:val>
                                            </p:tav>
                                          </p:tavLst>
                                        </p:anim>
                                        <p:anim calcmode="lin" valueType="num" p14:bounceEnd="50000">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50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16" presetClass="entr" presetSubtype="37" fill="hold" grpId="0" nodeType="withEffect">
                                      <p:stCondLst>
                                        <p:cond delay="500"/>
                                      </p:stCondLst>
                                      <p:childTnLst>
                                        <p:set>
                                          <p:cBhvr>
                                            <p:cTn id="10" dur="1" fill="hold">
                                              <p:stCondLst>
                                                <p:cond delay="0"/>
                                              </p:stCondLst>
                                            </p:cTn>
                                            <p:tgtEl>
                                              <p:spTgt spid="19"/>
                                            </p:tgtEl>
                                            <p:attrNameLst>
                                              <p:attrName>style.visibility</p:attrName>
                                            </p:attrNameLst>
                                          </p:cBhvr>
                                          <p:to>
                                            <p:strVal val="visible"/>
                                          </p:to>
                                        </p:set>
                                        <p:animEffect transition="in" filter="barn(outVertical)">
                                          <p:cBhvr>
                                            <p:cTn id="11" dur="500"/>
                                            <p:tgtEl>
                                              <p:spTgt spid="19"/>
                                            </p:tgtEl>
                                          </p:cBhvr>
                                        </p:animEffect>
                                      </p:childTnLst>
                                    </p:cTn>
                                  </p:par>
                                  <p:par>
                                    <p:cTn id="12" presetID="53" presetClass="entr" presetSubtype="16" fill="hold" grpId="0" nodeType="withEffect">
                                      <p:stCondLst>
                                        <p:cond delay="1100"/>
                                      </p:stCondLst>
                                      <p:childTnLst>
                                        <p:set>
                                          <p:cBhvr>
                                            <p:cTn id="13" dur="1" fill="hold">
                                              <p:stCondLst>
                                                <p:cond delay="0"/>
                                              </p:stCondLst>
                                            </p:cTn>
                                            <p:tgtEl>
                                              <p:spTgt spid="21"/>
                                            </p:tgtEl>
                                            <p:attrNameLst>
                                              <p:attrName>style.visibility</p:attrName>
                                            </p:attrNameLst>
                                          </p:cBhvr>
                                          <p:to>
                                            <p:strVal val="visible"/>
                                          </p:to>
                                        </p:set>
                                        <p:anim calcmode="lin" valueType="num">
                                          <p:cBhvr>
                                            <p:cTn id="14" dur="300" fill="hold"/>
                                            <p:tgtEl>
                                              <p:spTgt spid="21"/>
                                            </p:tgtEl>
                                            <p:attrNameLst>
                                              <p:attrName>ppt_w</p:attrName>
                                            </p:attrNameLst>
                                          </p:cBhvr>
                                          <p:tavLst>
                                            <p:tav tm="0">
                                              <p:val>
                                                <p:fltVal val="0"/>
                                              </p:val>
                                            </p:tav>
                                            <p:tav tm="100000">
                                              <p:val>
                                                <p:strVal val="#ppt_w"/>
                                              </p:val>
                                            </p:tav>
                                          </p:tavLst>
                                        </p:anim>
                                        <p:anim calcmode="lin" valueType="num">
                                          <p:cBhvr>
                                            <p:cTn id="15" dur="300" fill="hold"/>
                                            <p:tgtEl>
                                              <p:spTgt spid="21"/>
                                            </p:tgtEl>
                                            <p:attrNameLst>
                                              <p:attrName>ppt_h</p:attrName>
                                            </p:attrNameLst>
                                          </p:cBhvr>
                                          <p:tavLst>
                                            <p:tav tm="0">
                                              <p:val>
                                                <p:fltVal val="0"/>
                                              </p:val>
                                            </p:tav>
                                            <p:tav tm="100000">
                                              <p:val>
                                                <p:strVal val="#ppt_h"/>
                                              </p:val>
                                            </p:tav>
                                          </p:tavLst>
                                        </p:anim>
                                        <p:animEffect transition="in" filter="fade">
                                          <p:cBhvr>
                                            <p:cTn id="16" dur="300"/>
                                            <p:tgtEl>
                                              <p:spTgt spid="21"/>
                                            </p:tgtEl>
                                          </p:cBhvr>
                                        </p:animEffect>
                                      </p:childTnLst>
                                    </p:cTn>
                                  </p:par>
                                  <p:par>
                                    <p:cTn id="17" presetID="6" presetClass="emph" presetSubtype="0" autoRev="1" fill="hold" grpId="1" nodeType="withEffect">
                                      <p:stCondLst>
                                        <p:cond delay="1400"/>
                                      </p:stCondLst>
                                      <p:childTnLst>
                                        <p:animScale>
                                          <p:cBhvr>
                                            <p:cTn id="18" dur="150" fill="hold"/>
                                            <p:tgtEl>
                                              <p:spTgt spid="21"/>
                                            </p:tgtEl>
                                          </p:cBhvr>
                                          <p:by x="110000" y="110000"/>
                                        </p:animScale>
                                      </p:childTnLst>
                                    </p:cTn>
                                  </p:par>
                                  <p:par>
                                    <p:cTn id="19" presetID="2" presetClass="entr" presetSubtype="2" fill="hold" nodeType="withEffect">
                                      <p:stCondLst>
                                        <p:cond delay="140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160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bldLvl="0" animBg="1"/>
          <p:bldP spid="20" grpId="0"/>
          <p:bldP spid="21" grpId="0"/>
          <p:bldP spid="21" grpId="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40293" y="1475275"/>
            <a:ext cx="8878513" cy="4468495"/>
            <a:chOff x="3463925" y="5148263"/>
            <a:chExt cx="15752691" cy="7928223"/>
          </a:xfrm>
        </p:grpSpPr>
        <p:grpSp>
          <p:nvGrpSpPr>
            <p:cNvPr id="47" name="Group 12"/>
            <p:cNvGrpSpPr/>
            <p:nvPr/>
          </p:nvGrpSpPr>
          <p:grpSpPr bwMode="auto">
            <a:xfrm>
              <a:off x="3463925" y="5148263"/>
              <a:ext cx="1270000" cy="1270000"/>
              <a:chOff x="0" y="0"/>
              <a:chExt cx="1270001" cy="1270001"/>
            </a:xfrm>
          </p:grpSpPr>
          <p:sp>
            <p:nvSpPr>
              <p:cNvPr id="48" name="AutoShape 13"/>
              <p:cNvSpPr/>
              <p:nvPr/>
            </p:nvSpPr>
            <p:spPr bwMode="auto">
              <a:xfrm>
                <a:off x="0" y="0"/>
                <a:ext cx="1270001" cy="1270001"/>
              </a:xfrm>
              <a:custGeom>
                <a:avLst/>
                <a:gdLst>
                  <a:gd name="T0" fmla="*/ 634968 w 19679"/>
                  <a:gd name="T1" fmla="*/ 696987 h 19679"/>
                  <a:gd name="T2" fmla="*/ 634968 w 19679"/>
                  <a:gd name="T3" fmla="*/ 696987 h 19679"/>
                  <a:gd name="T4" fmla="*/ 634968 w 19679"/>
                  <a:gd name="T5" fmla="*/ 696987 h 19679"/>
                  <a:gd name="T6" fmla="*/ 634968 w 19679"/>
                  <a:gd name="T7" fmla="*/ 6969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rgbClr val="3B3838"/>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a:defRPr/>
                </a:pPr>
                <a:endParaRPr lang="zh-CN" altLang="en-US">
                  <a:latin typeface="Century Gothic" panose="020B0502020202020204" pitchFamily="34" charset="0"/>
                </a:endParaRPr>
              </a:p>
            </p:txBody>
          </p:sp>
          <p:sp>
            <p:nvSpPr>
              <p:cNvPr id="49" name="AutoShape 14"/>
              <p:cNvSpPr/>
              <p:nvPr/>
            </p:nvSpPr>
            <p:spPr bwMode="auto">
              <a:xfrm>
                <a:off x="385763" y="373062"/>
                <a:ext cx="519112" cy="517525"/>
              </a:xfrm>
              <a:custGeom>
                <a:avLst/>
                <a:gdLst>
                  <a:gd name="T0" fmla="*/ 259556 w 21600"/>
                  <a:gd name="T1" fmla="*/ 258763 h 21588"/>
                  <a:gd name="T2" fmla="*/ 259556 w 21600"/>
                  <a:gd name="T3" fmla="*/ 258763 h 21588"/>
                  <a:gd name="T4" fmla="*/ 259556 w 21600"/>
                  <a:gd name="T5" fmla="*/ 258763 h 21588"/>
                  <a:gd name="T6" fmla="*/ 259556 w 21600"/>
                  <a:gd name="T7" fmla="*/ 258763 h 2158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599"/>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38100" tIns="38100" rIns="38100" bIns="38100" anchor="ctr"/>
              <a:lstStyle/>
              <a:p>
                <a:pPr>
                  <a:defRPr/>
                </a:pPr>
                <a:endParaRPr lang="zh-CN" altLang="en-US">
                  <a:latin typeface="Century Gothic" panose="020B0502020202020204" pitchFamily="34" charset="0"/>
                </a:endParaRPr>
              </a:p>
            </p:txBody>
          </p:sp>
        </p:grpSp>
        <p:sp>
          <p:nvSpPr>
            <p:cNvPr id="50" name="AutoShape 15"/>
            <p:cNvSpPr/>
            <p:nvPr/>
          </p:nvSpPr>
          <p:spPr bwMode="auto">
            <a:xfrm>
              <a:off x="5062639" y="5366833"/>
              <a:ext cx="14034654" cy="77096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18" y="0"/>
                  </a:moveTo>
                  <a:cubicBezTo>
                    <a:pt x="788" y="0"/>
                    <a:pt x="358" y="3867"/>
                    <a:pt x="347" y="8670"/>
                  </a:cubicBezTo>
                  <a:lnTo>
                    <a:pt x="0" y="11328"/>
                  </a:lnTo>
                  <a:lnTo>
                    <a:pt x="357" y="14075"/>
                  </a:lnTo>
                  <a:cubicBezTo>
                    <a:pt x="428" y="18332"/>
                    <a:pt x="831" y="21599"/>
                    <a:pt x="1318" y="21599"/>
                  </a:cubicBezTo>
                  <a:lnTo>
                    <a:pt x="20628" y="21599"/>
                  </a:lnTo>
                  <a:cubicBezTo>
                    <a:pt x="21165" y="21599"/>
                    <a:pt x="21600" y="17642"/>
                    <a:pt x="21600" y="12757"/>
                  </a:cubicBezTo>
                  <a:lnTo>
                    <a:pt x="21600" y="8847"/>
                  </a:lnTo>
                  <a:cubicBezTo>
                    <a:pt x="21600" y="3962"/>
                    <a:pt x="21165" y="0"/>
                    <a:pt x="20628" y="0"/>
                  </a:cubicBezTo>
                  <a:lnTo>
                    <a:pt x="1318" y="0"/>
                  </a:lnTo>
                  <a:close/>
                </a:path>
              </a:pathLst>
            </a:custGeom>
            <a:solidFill>
              <a:srgbClr val="3B3838"/>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575" y="386715"/>
            <a:ext cx="10586720" cy="1575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Existing System</a:t>
            </a:r>
            <a:endPar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endParaRPr>
          </a:p>
          <a:p>
            <a:pPr>
              <a:buFont typeface="Arial" panose="020B0604020202020204" pitchFamily="34" charset="0"/>
              <a:buNone/>
            </a:pPr>
            <a:endParaRPr lang="en-US" altLang="zh-CN" sz="3200" dirty="0">
              <a:solidFill>
                <a:schemeClr val="tx1">
                  <a:lumMod val="65000"/>
                  <a:lumOff val="35000"/>
                </a:schemeClr>
              </a:solidFill>
              <a:latin typeface="Arial" panose="020B0604020202020204" pitchFamily="34" charset="0"/>
              <a:cs typeface="Arial" panose="020B0604020202020204" pitchFamily="34" charset="0"/>
            </a:endParaRPr>
          </a:p>
          <a:p>
            <a:pPr>
              <a:lnSpc>
                <a:spcPct val="120000"/>
              </a:lnSpc>
              <a:buFont typeface="Arial" panose="020B0604020202020204" pitchFamily="34" charset="0"/>
              <a:buNone/>
            </a:pP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138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文本框 2"/>
          <p:cNvSpPr txBox="1"/>
          <p:nvPr/>
        </p:nvSpPr>
        <p:spPr>
          <a:xfrm>
            <a:off x="2838847" y="2310528"/>
            <a:ext cx="6761285" cy="3139321"/>
          </a:xfrm>
          <a:prstGeom prst="rect">
            <a:avLst/>
          </a:prstGeom>
          <a:noFill/>
        </p:spPr>
        <p:txBody>
          <a:bodyPr wrap="square" rtlCol="0">
            <a:spAutoFit/>
          </a:bodyPr>
          <a:lstStyle/>
          <a:p>
            <a:pPr algn="just"/>
            <a:r>
              <a:rPr lang="en-US" dirty="0"/>
              <a:t>In previous existing system used </a:t>
            </a:r>
            <a:r>
              <a:rPr lang="en-US" dirty="0" err="1"/>
              <a:t>zigbee</a:t>
            </a:r>
            <a:r>
              <a:rPr lang="en-US" dirty="0"/>
              <a:t>, microcontroller, and raspberry pi. But our system advanced technology is used. We design a tool which will sense quality of air and sound and temperature display it is the form of percentage. Sense how much carbon dioxide, Carbon-Mono oxide and </a:t>
            </a:r>
            <a:r>
              <a:rPr lang="en-US" dirty="0" err="1"/>
              <a:t>sulphur</a:t>
            </a:r>
            <a:r>
              <a:rPr lang="en-US" dirty="0"/>
              <a:t> </a:t>
            </a:r>
            <a:r>
              <a:rPr lang="en-US" dirty="0" err="1"/>
              <a:t>dioxde</a:t>
            </a:r>
            <a:r>
              <a:rPr lang="en-US" dirty="0"/>
              <a:t> is present in air as well as sound display in the form of </a:t>
            </a:r>
            <a:r>
              <a:rPr lang="en-US" dirty="0" err="1"/>
              <a:t>decible</a:t>
            </a:r>
            <a:r>
              <a:rPr lang="en-US" dirty="0"/>
              <a:t>. Sense the temperature and display it in degree </a:t>
            </a:r>
            <a:r>
              <a:rPr lang="en-US" dirty="0" err="1"/>
              <a:t>celcius</a:t>
            </a:r>
            <a:r>
              <a:rPr lang="en-US" dirty="0"/>
              <a:t>.</a:t>
            </a:r>
          </a:p>
          <a:p>
            <a:pPr algn="just"/>
            <a:r>
              <a:rPr lang="en-US" dirty="0"/>
              <a:t>Disadvantages</a:t>
            </a:r>
          </a:p>
          <a:p>
            <a:pPr algn="just"/>
            <a:r>
              <a:rPr lang="en-US" dirty="0"/>
              <a:t>• Wastage of time </a:t>
            </a:r>
          </a:p>
          <a:p>
            <a:pPr algn="just"/>
            <a:r>
              <a:rPr lang="en-US" dirty="0"/>
              <a:t>• Wastage of effort </a:t>
            </a:r>
          </a:p>
          <a:p>
            <a:pPr algn="just"/>
            <a:r>
              <a:rPr lang="en-US" dirty="0"/>
              <a:t>• Can’t reach every customers simultaneously .</a:t>
            </a:r>
            <a:endParaRPr lang="zh-CN" altLang="en-US"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301521" y="1446992"/>
            <a:ext cx="8769394" cy="3963035"/>
            <a:chOff x="5222875" y="4829939"/>
            <a:chExt cx="15559088" cy="7031410"/>
          </a:xfrm>
        </p:grpSpPr>
        <p:grpSp>
          <p:nvGrpSpPr>
            <p:cNvPr id="71" name="Group 24"/>
            <p:cNvGrpSpPr/>
            <p:nvPr/>
          </p:nvGrpSpPr>
          <p:grpSpPr bwMode="auto">
            <a:xfrm>
              <a:off x="19511963" y="10518775"/>
              <a:ext cx="1270000" cy="1270000"/>
              <a:chOff x="0" y="0"/>
              <a:chExt cx="1270001" cy="1270001"/>
            </a:xfrm>
          </p:grpSpPr>
          <p:sp>
            <p:nvSpPr>
              <p:cNvPr id="72" name="AutoShape 25"/>
              <p:cNvSpPr/>
              <p:nvPr/>
            </p:nvSpPr>
            <p:spPr bwMode="auto">
              <a:xfrm>
                <a:off x="0" y="0"/>
                <a:ext cx="1270001" cy="1270001"/>
              </a:xfrm>
              <a:custGeom>
                <a:avLst/>
                <a:gdLst>
                  <a:gd name="T0" fmla="*/ 634968 w 19679"/>
                  <a:gd name="T1" fmla="*/ 696987 h 19679"/>
                  <a:gd name="T2" fmla="*/ 634968 w 19679"/>
                  <a:gd name="T3" fmla="*/ 696987 h 19679"/>
                  <a:gd name="T4" fmla="*/ 634968 w 19679"/>
                  <a:gd name="T5" fmla="*/ 696987 h 19679"/>
                  <a:gd name="T6" fmla="*/ 634968 w 19679"/>
                  <a:gd name="T7" fmla="*/ 6969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solidFill>
                <a:srgbClr val="21AAE0"/>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50800" tIns="50800" rIns="50800" bIns="50800" anchor="ctr"/>
              <a:lstStyle/>
              <a:p>
                <a:pPr>
                  <a:defRPr/>
                </a:pPr>
                <a:endParaRPr lang="zh-CN" altLang="en-US">
                  <a:latin typeface="Century Gothic" panose="020B0502020202020204" pitchFamily="34" charset="0"/>
                </a:endParaRPr>
              </a:p>
            </p:txBody>
          </p:sp>
          <p:sp>
            <p:nvSpPr>
              <p:cNvPr id="73" name="AutoShape 26"/>
              <p:cNvSpPr/>
              <p:nvPr/>
            </p:nvSpPr>
            <p:spPr bwMode="auto">
              <a:xfrm>
                <a:off x="385762" y="347663"/>
                <a:ext cx="519113" cy="519112"/>
              </a:xfrm>
              <a:custGeom>
                <a:avLst/>
                <a:gdLst>
                  <a:gd name="T0" fmla="*/ 259557 w 21600"/>
                  <a:gd name="T1" fmla="*/ 259556 h 21600"/>
                  <a:gd name="T2" fmla="*/ 259557 w 21600"/>
                  <a:gd name="T3" fmla="*/ 259556 h 21600"/>
                  <a:gd name="T4" fmla="*/ 259557 w 21600"/>
                  <a:gd name="T5" fmla="*/ 259556 h 21600"/>
                  <a:gd name="T6" fmla="*/ 259557 w 21600"/>
                  <a:gd name="T7" fmla="*/ 259556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rgbClr val="FFFFFF"/>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38100" tIns="38100" rIns="38100" bIns="38100" anchor="ctr"/>
              <a:lstStyle/>
              <a:p>
                <a:pPr>
                  <a:defRPr/>
                </a:pPr>
                <a:endParaRPr lang="zh-CN" altLang="en-US">
                  <a:latin typeface="Century Gothic" panose="020B0502020202020204" pitchFamily="34" charset="0"/>
                </a:endParaRPr>
              </a:p>
            </p:txBody>
          </p:sp>
        </p:grpSp>
        <p:sp>
          <p:nvSpPr>
            <p:cNvPr id="74" name="AutoShape 27"/>
            <p:cNvSpPr/>
            <p:nvPr/>
          </p:nvSpPr>
          <p:spPr bwMode="auto">
            <a:xfrm>
              <a:off x="5222875" y="4829939"/>
              <a:ext cx="14094367" cy="703141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67" y="0"/>
                  </a:moveTo>
                  <a:cubicBezTo>
                    <a:pt x="433" y="0"/>
                    <a:pt x="0" y="3962"/>
                    <a:pt x="0" y="8847"/>
                  </a:cubicBezTo>
                  <a:lnTo>
                    <a:pt x="0" y="12757"/>
                  </a:lnTo>
                  <a:cubicBezTo>
                    <a:pt x="0" y="17642"/>
                    <a:pt x="433" y="21599"/>
                    <a:pt x="967" y="21599"/>
                  </a:cubicBezTo>
                  <a:lnTo>
                    <a:pt x="20196" y="21599"/>
                  </a:lnTo>
                  <a:cubicBezTo>
                    <a:pt x="20704" y="21599"/>
                    <a:pt x="21119" y="18028"/>
                    <a:pt x="21160" y="13486"/>
                  </a:cubicBezTo>
                  <a:lnTo>
                    <a:pt x="21600" y="10805"/>
                  </a:lnTo>
                  <a:lnTo>
                    <a:pt x="21160" y="8119"/>
                  </a:lnTo>
                  <a:cubicBezTo>
                    <a:pt x="21119" y="3575"/>
                    <a:pt x="20704" y="0"/>
                    <a:pt x="20196" y="0"/>
                  </a:cubicBezTo>
                  <a:lnTo>
                    <a:pt x="967" y="0"/>
                  </a:lnTo>
                  <a:close/>
                </a:path>
              </a:pathLst>
            </a:custGeom>
            <a:solidFill>
              <a:srgbClr val="21AAE0"/>
            </a:solidFill>
            <a:ln>
              <a:noFill/>
            </a:ln>
            <a:effectLst/>
          </p:spPr>
          <p:txBody>
            <a:bodyPr lIns="50800" tIns="50800" rIns="50800" bIns="50800" anchor="ctr"/>
            <a:lstStyle/>
            <a:p>
              <a:pPr defTabSz="825500">
                <a:defRPr/>
              </a:pPr>
              <a:endParaRPr lang="es-ES" sz="5600">
                <a:solidFill>
                  <a:srgbClr val="FFFFFF"/>
                </a:solidFill>
                <a:effectLst>
                  <a:outerShdw blurRad="38100" dist="38100" dir="2700000" algn="tl">
                    <a:srgbClr val="000000"/>
                  </a:outerShdw>
                </a:effectLst>
                <a:latin typeface="Century Gothic" panose="020B0502020202020204" pitchFamily="34" charset="0"/>
                <a:ea typeface="MS PGothic" panose="020B0600070205080204" charset="-128"/>
                <a:cs typeface="Gill Sans" charset="0"/>
                <a:sym typeface="Gill Sans" charset="0"/>
              </a:endParaRPr>
            </a:p>
          </p:txBody>
        </p:sp>
        <p:sp>
          <p:nvSpPr>
            <p:cNvPr id="75" name="AutoShape 28"/>
            <p:cNvSpPr/>
            <p:nvPr/>
          </p:nvSpPr>
          <p:spPr bwMode="auto">
            <a:xfrm>
              <a:off x="5684446" y="5367350"/>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77" name="AutoShape 30"/>
            <p:cNvSpPr/>
            <p:nvPr/>
          </p:nvSpPr>
          <p:spPr bwMode="auto">
            <a:xfrm>
              <a:off x="17660715" y="7163227"/>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0" name="AutoShape 33"/>
            <p:cNvSpPr/>
            <p:nvPr/>
          </p:nvSpPr>
          <p:spPr bwMode="auto">
            <a:xfrm>
              <a:off x="5684446" y="8956851"/>
              <a:ext cx="1231426"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sp>
          <p:nvSpPr>
            <p:cNvPr id="81" name="AutoShape 34"/>
            <p:cNvSpPr/>
            <p:nvPr/>
          </p:nvSpPr>
          <p:spPr bwMode="auto">
            <a:xfrm>
              <a:off x="17660715" y="10704282"/>
              <a:ext cx="1555901" cy="68612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127000" algn="l" defTabSz="825500">
                <a:lnSpc>
                  <a:spcPct val="160000"/>
                </a:lnSpc>
                <a:spcBef>
                  <a:spcPts val="800"/>
                </a:spcBef>
                <a:defRPr/>
              </a:pPr>
              <a:endParaRPr lang="es-ES" altLang="zh-CN" sz="2000" dirty="0">
                <a:latin typeface="Century Gothic" panose="020B0502020202020204" pitchFamily="34" charset="0"/>
              </a:endParaRPr>
            </a:p>
          </p:txBody>
        </p:sp>
      </p:grpSp>
      <p:sp>
        <p:nvSpPr>
          <p:cNvPr id="69" name="Rectangle 39"/>
          <p:cNvSpPr>
            <a:spLocks noChangeArrowheads="1"/>
          </p:cNvSpPr>
          <p:nvPr/>
        </p:nvSpPr>
        <p:spPr bwMode="auto">
          <a:xfrm>
            <a:off x="1425607" y="386971"/>
            <a:ext cx="3632624"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panose="020B0604020202020204" pitchFamily="34" charset="0"/>
              <a:buNone/>
            </a:pPr>
            <a:r>
              <a:rPr lang="en-US" altLang="zh-CN" sz="3200" b="1" dirty="0">
                <a:solidFill>
                  <a:schemeClr val="tx1">
                    <a:lumMod val="65000"/>
                    <a:lumOff val="35000"/>
                  </a:schemeClr>
                </a:solidFill>
                <a:latin typeface="Microsoft YaHei" panose="020B0503020204020204" pitchFamily="34" charset="-122"/>
                <a:ea typeface="Microsoft YaHei" panose="020B0503020204020204" pitchFamily="34" charset="-122"/>
                <a:cs typeface="Arial" panose="020B0604020202020204" pitchFamily="34" charset="0"/>
                <a:sym typeface="+mn-ea"/>
              </a:rPr>
              <a:t>Proposed System</a:t>
            </a:r>
            <a:endParaRPr lang="en-US" altLang="zh-CN" sz="3200" b="1" dirty="0">
              <a:solidFill>
                <a:srgbClr val="5C5D5F"/>
              </a:solidFill>
              <a:latin typeface="Microsoft YaHei" panose="020B0503020204020204" pitchFamily="34" charset="-122"/>
              <a:ea typeface="Microsoft YaHei" panose="020B0503020204020204" pitchFamily="34" charset="-122"/>
            </a:endParaRPr>
          </a:p>
        </p:txBody>
      </p:sp>
      <p:sp>
        <p:nvSpPr>
          <p:cNvPr id="29" name="矩形 28"/>
          <p:cNvSpPr/>
          <p:nvPr/>
        </p:nvSpPr>
        <p:spPr>
          <a:xfrm rot="5400000">
            <a:off x="442654" y="293406"/>
            <a:ext cx="936000" cy="349190"/>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0" name="矩形 29"/>
          <p:cNvSpPr/>
          <p:nvPr/>
        </p:nvSpPr>
        <p:spPr>
          <a:xfrm rot="5400000">
            <a:off x="690107" y="445006"/>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1" name="矩形 30"/>
          <p:cNvSpPr/>
          <p:nvPr/>
        </p:nvSpPr>
        <p:spPr>
          <a:xfrm rot="5400000">
            <a:off x="787229" y="445007"/>
            <a:ext cx="936000" cy="45989"/>
          </a:xfrm>
          <a:prstGeom prst="rect">
            <a:avLst/>
          </a:prstGeom>
          <a:solidFill>
            <a:srgbClr val="21AA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文本框 5"/>
          <p:cNvSpPr txBox="1"/>
          <p:nvPr/>
        </p:nvSpPr>
        <p:spPr>
          <a:xfrm>
            <a:off x="2813489" y="1856245"/>
            <a:ext cx="6739255" cy="3139321"/>
          </a:xfrm>
          <a:prstGeom prst="rect">
            <a:avLst/>
          </a:prstGeom>
          <a:noFill/>
        </p:spPr>
        <p:txBody>
          <a:bodyPr wrap="square" rtlCol="0">
            <a:spAutoFit/>
          </a:bodyPr>
          <a:lstStyle/>
          <a:p>
            <a:pPr algn="just"/>
            <a:r>
              <a:rPr lang="en-US" b="0" i="0" dirty="0">
                <a:effectLst/>
                <a:latin typeface="ff2"/>
              </a:rPr>
              <a:t>In future we modify the system to notify a user about </a:t>
            </a:r>
          </a:p>
          <a:p>
            <a:pPr algn="just"/>
            <a:r>
              <a:rPr lang="en-US" b="0" i="0" dirty="0">
                <a:effectLst/>
                <a:latin typeface="ff2"/>
              </a:rPr>
              <a:t>the air quality and noise level it reaches beyond </a:t>
            </a:r>
          </a:p>
          <a:p>
            <a:pPr algn="just"/>
            <a:r>
              <a:rPr lang="en-US" b="0" i="0" dirty="0">
                <a:effectLst/>
                <a:latin typeface="ff2"/>
              </a:rPr>
              <a:t>permissible level through </a:t>
            </a:r>
            <a:r>
              <a:rPr lang="en-US" b="0" i="0" dirty="0" err="1">
                <a:effectLst/>
                <a:latin typeface="ff2"/>
              </a:rPr>
              <a:t>sms</a:t>
            </a:r>
            <a:r>
              <a:rPr lang="en-US" b="0" i="0" dirty="0">
                <a:effectLst/>
                <a:latin typeface="ff2"/>
              </a:rPr>
              <a:t> or app. </a:t>
            </a:r>
          </a:p>
          <a:p>
            <a:pPr algn="just"/>
            <a:r>
              <a:rPr lang="en-US" b="0" i="0" dirty="0">
                <a:effectLst/>
                <a:latin typeface="ff2"/>
              </a:rPr>
              <a:t>We can monitor air and sound pollution level at any </a:t>
            </a:r>
          </a:p>
          <a:p>
            <a:pPr algn="just"/>
            <a:r>
              <a:rPr lang="en-US" b="0" i="0" dirty="0">
                <a:effectLst/>
                <a:latin typeface="ff2"/>
              </a:rPr>
              <a:t>place of the world. </a:t>
            </a:r>
          </a:p>
          <a:p>
            <a:pPr algn="just"/>
            <a:endParaRPr lang="en-US" dirty="0"/>
          </a:p>
          <a:p>
            <a:pPr algn="just"/>
            <a:r>
              <a:rPr lang="en-US" dirty="0"/>
              <a:t>Advantages </a:t>
            </a:r>
          </a:p>
          <a:p>
            <a:pPr algn="just"/>
            <a:r>
              <a:rPr lang="en-US" dirty="0"/>
              <a:t>• Save time </a:t>
            </a:r>
          </a:p>
          <a:p>
            <a:pPr algn="just"/>
            <a:r>
              <a:rPr lang="en-US" dirty="0"/>
              <a:t>• Same effort </a:t>
            </a:r>
          </a:p>
          <a:p>
            <a:pPr algn="just"/>
            <a:r>
              <a:rPr lang="en-US" dirty="0"/>
              <a:t>• Easy to work </a:t>
            </a:r>
          </a:p>
          <a:p>
            <a:pPr algn="just"/>
            <a:r>
              <a:rPr lang="en-US" dirty="0"/>
              <a:t>• Can manage every customers simultaneously</a:t>
            </a:r>
            <a:endParaRPr lang="zh-CN" altLang="en-US" dirty="0"/>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14:bounceEnd="50000">
                                          <p:cBhvr additive="base">
                                            <p:cTn id="7" dur="500" fill="hold"/>
                                            <p:tgtEl>
                                              <p:spTgt spid="69"/>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60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1+#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1753</TotalTime>
  <Words>889</Words>
  <Application>Microsoft Office PowerPoint</Application>
  <PresentationFormat>Widescreen</PresentationFormat>
  <Paragraphs>125</Paragraphs>
  <Slides>21</Slides>
  <Notes>17</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21</vt:i4>
      </vt:variant>
    </vt:vector>
  </HeadingPairs>
  <TitlesOfParts>
    <vt:vector size="32" baseType="lpstr">
      <vt:lpstr>Microsoft YaHei</vt:lpstr>
      <vt:lpstr>Microsoft YaHei Light</vt:lpstr>
      <vt:lpstr>Arial</vt:lpstr>
      <vt:lpstr>Calibri</vt:lpstr>
      <vt:lpstr>Calibri Light</vt:lpstr>
      <vt:lpstr>Century Gothic</vt:lpstr>
      <vt:lpstr>ff2</vt:lpstr>
      <vt:lpstr>Helvetica Neue</vt:lpstr>
      <vt:lpstr>Impact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 A.B</dc:creator>
  <cp:lastModifiedBy>Angel A.B</cp:lastModifiedBy>
  <cp:revision>20</cp:revision>
  <dcterms:created xsi:type="dcterms:W3CDTF">2017-12-01T03:08:00Z</dcterms:created>
  <dcterms:modified xsi:type="dcterms:W3CDTF">2022-05-23T05:31:15Z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1033-11.2.0.10447</vt:lpwstr>
  </property>
  <property fmtid="{D5CDD505-2E9C-101B-9397-08002B2CF9AE}" pid="3" name="ICV">
    <vt:lpwstr>91D65D7052D64FC8896DBE6FCEE6B98C</vt:lpwstr>
  </property>
</Properties>
</file>

<file path=docProps/thumbnail.jpeg>
</file>